
<file path=[Content_Types].xml><?xml version="1.0" encoding="utf-8"?>
<Types xmlns="http://schemas.openxmlformats.org/package/2006/content-types">
  <Default Extension="bin"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media/image2.bin" ContentType="image/jpeg"/>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media/image3.bin" ContentType="image/x-emf"/>
  <Override PartName="/ppt/media/image4.bin" ContentType="image/x-emf"/>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sldIdLst>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E25E649-3F16-4E02-A733-19D2CDBF48F0}">
  <a:tblStyle styleId="{6E25E649-3F16-4E02-A733-19D2CDBF48F0}" styleName="Mellanmörkt format 3 - Dekorfärg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85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barChart>
        <c:barDir val="bar"/>
        <c:grouping val="clustered"/>
        <c:varyColors val="1"/>
        <c:ser>
          <c:idx val="0"/>
          <c:order val="0"/>
          <c:tx>
            <c:v>GR</c:v>
          </c:tx>
          <c:spPr>
            <a:solidFill>
              <a:srgbClr val="0099AA"/>
            </a:solidFill>
            <a:ln>
              <a:solidFill>
                <a:srgbClr val="0099AA"/>
              </a:solidFill>
            </a:ln>
          </c:spPr>
          <c:invertIfNegative val="1"/>
          <c:dLbls>
            <c:numFmt formatCode="0.0;0.0" sourceLinked="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5"/>
              <c:pt idx="0">
                <c:v>TRYGGHET OCH GEMENSKAP</c:v>
              </c:pt>
              <c:pt idx="1">
                <c:v>INFORMATION OCH INFLYTANDE</c:v>
              </c:pt>
              <c:pt idx="2">
                <c:v>FÖRUTSÄTTNINGAR</c:v>
              </c:pt>
              <c:pt idx="3">
                <c:v>PEDAGOGIK</c:v>
              </c:pt>
              <c:pt idx="4">
                <c:v>KONTINUITET</c:v>
              </c:pt>
            </c:strLit>
          </c:cat>
          <c:val>
            <c:numLit>
              <c:formatCode>General</c:formatCode>
              <c:ptCount val="5"/>
              <c:pt idx="0">
                <c:v>5.8087390000000001</c:v>
              </c:pt>
              <c:pt idx="1">
                <c:v>5.3209999999999997</c:v>
              </c:pt>
              <c:pt idx="2">
                <c:v>5.6819940000000004</c:v>
              </c:pt>
              <c:pt idx="3">
                <c:v>5.5607879999999996</c:v>
              </c:pt>
              <c:pt idx="4">
                <c:v>5.7086610000000002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ser>
        <c:ser>
          <c:idx val="1"/>
          <c:order val="1"/>
          <c:tx>
            <c:v>Göteborg</c:v>
          </c:tx>
          <c:spPr>
            <a:solidFill>
              <a:srgbClr val="DDDDDD"/>
            </a:solidFill>
            <a:ln>
              <a:solidFill>
                <a:srgbClr val="DDDDDD"/>
              </a:solidFill>
            </a:ln>
          </c:spPr>
          <c:invertIfNegative val="1"/>
          <c:dLbls>
            <c:numFmt formatCode="0.0;0.0" sourceLinked="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5"/>
              <c:pt idx="0">
                <c:v>TRYGGHET OCH GEMENSKAP</c:v>
              </c:pt>
              <c:pt idx="1">
                <c:v>INFORMATION OCH INFLYTANDE</c:v>
              </c:pt>
              <c:pt idx="2">
                <c:v>FÖRUTSÄTTNINGAR</c:v>
              </c:pt>
              <c:pt idx="3">
                <c:v>PEDAGOGIK</c:v>
              </c:pt>
              <c:pt idx="4">
                <c:v>KONTINUITET</c:v>
              </c:pt>
            </c:strLit>
          </c:cat>
          <c:val>
            <c:numLit>
              <c:formatCode>General</c:formatCode>
              <c:ptCount val="5"/>
              <c:pt idx="0">
                <c:v>5.680091</c:v>
              </c:pt>
              <c:pt idx="1">
                <c:v>5.1597369999999998</c:v>
              </c:pt>
              <c:pt idx="2">
                <c:v>5.5377580000000002</c:v>
              </c:pt>
              <c:pt idx="3">
                <c:v>5.4020970000000004</c:v>
              </c:pt>
              <c:pt idx="4">
                <c:v>5.574058</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7"/>
          <c:min val="0"/>
        </c:scaling>
        <c:delete val="0"/>
        <c:axPos val="b"/>
        <c:majorGridlines>
          <c:spPr>
            <a:ln>
              <a:solidFill>
                <a:srgbClr val="DDDDDD"/>
              </a:solidFill>
            </a:ln>
            <a:effectLst/>
          </c:spPr>
        </c:majorGridlines>
        <c:numFmt formatCode="0.0;0.0" sourceLinked="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legend>
      <c:legendPos val="t"/>
      <c:overlay val="0"/>
      <c:spPr>
        <a:noFill/>
      </c:spPr>
      <c:txPr>
        <a:bodyPr/>
        <a:lstStyle/>
        <a:p>
          <a:pPr>
            <a:defRPr sz="1000" spc="50"/>
          </a:pPr>
          <a:endParaRPr lang="sv-SE"/>
        </a:p>
      </c:txPr>
    </c:legend>
    <c:plotVisOnly val="1"/>
    <c:dispBlanksAs val="zero"/>
    <c:showDLblsOverMax val="1"/>
  </c:chart>
  <c:spPr>
    <a:noFill/>
    <a:ln>
      <a:noFill/>
    </a:ln>
  </c:spPr>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0.33329999999999999"/>
        </c:manualLayout>
      </c:layout>
      <c:barChart>
        <c:barDir val="bar"/>
        <c:grouping val="percentStacked"/>
        <c:varyColors val="1"/>
        <c:ser>
          <c:idx val="0"/>
          <c:order val="0"/>
          <c:tx>
            <c:v>Positive</c:v>
          </c:tx>
          <c:spPr>
            <a:noFill/>
            <a:ln>
              <a:noFill/>
            </a:ln>
          </c:spPr>
          <c:invertIfNegative val="1"/>
          <c:cat>
            <c:strLit>
              <c:ptCount val="1"/>
              <c:pt idx="0">
                <c:v>Barnen har möjlighet att utveckla förståelse för matematik</c:v>
              </c:pt>
            </c:strLit>
          </c:cat>
          <c:val>
            <c:numLit>
              <c:formatCode>General</c:formatCode>
              <c:ptCount val="1"/>
              <c:pt idx="0">
                <c:v>0.34620600000000001</c:v>
              </c:pt>
            </c:numLit>
          </c:val>
          <c:extLst>
            <c:ext xmlns:c16="http://schemas.microsoft.com/office/drawing/2014/chart" uri="{C3380CC4-5D6E-409C-BE32-E72D297353CC}">
              <c16:uniqueId val="{00000000-32F0-4BB0-806E-9FAD4FDD3740}"/>
            </c:ext>
          </c:extLst>
        </c:ser>
        <c:ser>
          <c:idx val="1"/>
          <c:order val="1"/>
          <c:tx>
            <c:v>Neutral</c:v>
          </c:tx>
          <c:spPr>
            <a:noFill/>
            <a:ln>
              <a:noFill/>
            </a:ln>
          </c:spPr>
          <c:invertIfNegative val="1"/>
          <c:cat>
            <c:strLit>
              <c:ptCount val="1"/>
              <c:pt idx="0">
                <c:v>Barnen har möjlighet att utveckla förståelse för matematik</c:v>
              </c:pt>
            </c:strLit>
          </c:cat>
          <c:val>
            <c:numLit>
              <c:formatCode>General</c:formatCode>
              <c:ptCount val="1"/>
              <c:pt idx="0">
                <c:v>0.34850799999999998</c:v>
              </c:pt>
            </c:numLit>
          </c:val>
          <c:extLst>
            <c:ext xmlns:c16="http://schemas.microsoft.com/office/drawing/2014/chart" uri="{C3380CC4-5D6E-409C-BE32-E72D297353CC}">
              <c16:uniqueId val="{00000001-32F0-4BB0-806E-9FAD4FDD3740}"/>
            </c:ext>
          </c:extLst>
        </c:ser>
        <c:ser>
          <c:idx val="2"/>
          <c:order val="2"/>
          <c:tx>
            <c:v>Negative</c:v>
          </c:tx>
          <c:spPr>
            <a:noFill/>
            <a:ln>
              <a:noFill/>
            </a:ln>
          </c:spPr>
          <c:invertIfNegative val="1"/>
          <c:cat>
            <c:strLit>
              <c:ptCount val="1"/>
              <c:pt idx="0">
                <c:v>Barnen har möjlighet att utveckla förståelse för matematik</c:v>
              </c:pt>
            </c:strLit>
          </c:cat>
          <c:val>
            <c:numLit>
              <c:formatCode>General</c:formatCode>
              <c:ptCount val="1"/>
              <c:pt idx="0">
                <c:v>8.0989000000000005E-2</c:v>
              </c:pt>
            </c:numLit>
          </c:val>
          <c:extLst>
            <c:ext xmlns:c16="http://schemas.microsoft.com/office/drawing/2014/chart" uri="{C3380CC4-5D6E-409C-BE32-E72D297353CC}">
              <c16:uniqueId val="{00000002-32F0-4BB0-806E-9FAD4FDD3740}"/>
            </c:ext>
          </c:extLst>
        </c:ser>
        <c:ser>
          <c:idx val="3"/>
          <c:order val="3"/>
          <c:tx>
            <c:v>Vet ej</c:v>
          </c:tx>
          <c:spPr>
            <a:solidFill>
              <a:srgbClr val="DDDDDD"/>
            </a:solidFill>
          </c:spPr>
          <c:invertIfNegative val="1"/>
          <c:dLbls>
            <c:numFmt formatCode="0%;0%" sourceLinked="0"/>
            <c:spPr>
              <a:noFill/>
              <a:ln>
                <a:noFill/>
              </a:ln>
              <a:effectLst/>
            </c:spPr>
            <c:txPr>
              <a:bodyPr/>
              <a:lstStyle/>
              <a:p>
                <a:pPr>
                  <a:defRPr sz="9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utveckla förståelse för matematik</c:v>
              </c:pt>
            </c:strLit>
          </c:cat>
          <c:val>
            <c:numLit>
              <c:formatCode>General</c:formatCode>
              <c:ptCount val="1"/>
              <c:pt idx="0">
                <c:v>0.224297</c:v>
              </c:pt>
            </c:numLit>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3-32F0-4BB0-806E-9FAD4FDD3740}"/>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ax val="1"/>
          <c:min val="0"/>
        </c:scaling>
        <c:delete val="0"/>
        <c:axPos val="b"/>
        <c:numFmt formatCode="0%;0%" sourceLinked="0"/>
        <c:majorTickMark val="cross"/>
        <c:minorTickMark val="out"/>
        <c:tickLblPos val="none"/>
        <c:spPr>
          <a:noFill/>
          <a:ln>
            <a:solidFill>
              <a:srgbClr val="DDDDDD"/>
            </a:solidFill>
          </a:ln>
        </c:spPr>
        <c:txPr>
          <a:bodyPr/>
          <a:lstStyle/>
          <a:p>
            <a:pPr>
              <a:defRPr sz="9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1"/>
        </c:manualLayout>
      </c:layout>
      <c:barChart>
        <c:barDir val="bar"/>
        <c:grouping val="percentStacked"/>
        <c:varyColors val="1"/>
        <c:ser>
          <c:idx val="0"/>
          <c:order val="0"/>
          <c:tx>
            <c:v>1-OTILLRÄCKLIG</c:v>
          </c:tx>
          <c:spPr>
            <a:solidFill>
              <a:srgbClr val="CC2A36"/>
            </a:solidFill>
            <a:ln>
              <a:solidFill>
                <a:srgbClr val="CC2A36"/>
              </a:solidFill>
            </a:ln>
          </c:spPr>
          <c:invertIfNegative val="1"/>
          <c:cat>
            <c:strLit>
              <c:ptCount val="1"/>
              <c:pt idx="0">
                <c:v>Förskolan ska vara rolig, trygg och lärorik för alla barn</c:v>
              </c:pt>
            </c:strLit>
          </c:cat>
          <c:val>
            <c:numLit>
              <c:formatCode>General</c:formatCode>
              <c:ptCount val="1"/>
              <c:pt idx="0">
                <c:v>3.4949999999999998E-3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CC2A36"/>
                    </a:solidFill>
                  </a:ln>
                </c14:spPr>
              </c14:invertSolidFillFmt>
            </c:ext>
            <c:ext xmlns:c16="http://schemas.microsoft.com/office/drawing/2014/chart" uri="{C3380CC4-5D6E-409C-BE32-E72D297353CC}">
              <c16:uniqueId val="{00000000-9470-46E9-A6EA-8755A901E49A}"/>
            </c:ext>
          </c:extLst>
        </c:ser>
        <c:ser>
          <c:idx val="1"/>
          <c:order val="1"/>
          <c:tx>
            <c:v>2</c:v>
          </c:tx>
          <c:spPr>
            <a:solidFill>
              <a:srgbClr val="EB6841"/>
            </a:solidFill>
            <a:ln>
              <a:solidFill>
                <a:srgbClr val="EB6841"/>
              </a:solidFill>
            </a:ln>
          </c:spPr>
          <c:invertIfNegative val="1"/>
          <c:cat>
            <c:strLit>
              <c:ptCount val="1"/>
              <c:pt idx="0">
                <c:v>Förskolan ska vara rolig, trygg och lärorik för alla barn</c:v>
              </c:pt>
            </c:strLit>
          </c:cat>
          <c:val>
            <c:numLit>
              <c:formatCode>General</c:formatCode>
              <c:ptCount val="1"/>
              <c:pt idx="0">
                <c:v>5.8820000000000001E-3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B6841"/>
                    </a:solidFill>
                  </a:ln>
                </c14:spPr>
              </c14:invertSolidFillFmt>
            </c:ext>
            <c:ext xmlns:c16="http://schemas.microsoft.com/office/drawing/2014/chart" uri="{C3380CC4-5D6E-409C-BE32-E72D297353CC}">
              <c16:uniqueId val="{00000001-9470-46E9-A6EA-8755A901E49A}"/>
            </c:ext>
          </c:extLst>
        </c:ser>
        <c:ser>
          <c:idx val="2"/>
          <c:order val="2"/>
          <c:tx>
            <c:v>3 - MINIMAL</c:v>
          </c:tx>
          <c:spPr>
            <a:solidFill>
              <a:srgbClr val="EDC951"/>
            </a:solidFill>
            <a:ln>
              <a:solidFill>
                <a:srgbClr val="EDC951"/>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Förskolan ska vara rolig, trygg och lärorik för alla barn</c:v>
              </c:pt>
            </c:strLit>
          </c:cat>
          <c:val>
            <c:numLit>
              <c:formatCode>General</c:formatCode>
              <c:ptCount val="1"/>
              <c:pt idx="0">
                <c:v>4.7399999999999998E-2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DC951"/>
                    </a:solidFill>
                  </a:ln>
                </c14:spPr>
              </c14:invertSolidFillFmt>
            </c:ext>
            <c:ext xmlns:c16="http://schemas.microsoft.com/office/drawing/2014/chart" uri="{C3380CC4-5D6E-409C-BE32-E72D297353CC}">
              <c16:uniqueId val="{00000002-9470-46E9-A6EA-8755A901E49A}"/>
            </c:ext>
          </c:extLst>
        </c:ser>
        <c:ser>
          <c:idx val="3"/>
          <c:order val="3"/>
          <c:tx>
            <c:v>4</c:v>
          </c:tx>
          <c:spPr>
            <a:solidFill>
              <a:srgbClr val="99D9DF"/>
            </a:solidFill>
            <a:ln>
              <a:solidFill>
                <a:srgbClr val="99D9DF"/>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Förskolan ska vara rolig, trygg och lärorik för alla barn</c:v>
              </c:pt>
            </c:strLit>
          </c:cat>
          <c:val>
            <c:numLit>
              <c:formatCode>General</c:formatCode>
              <c:ptCount val="1"/>
              <c:pt idx="0">
                <c:v>6.6325999999999996E-2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99D9DF"/>
                    </a:solidFill>
                  </a:ln>
                </c14:spPr>
              </c14:invertSolidFillFmt>
            </c:ext>
            <c:ext xmlns:c16="http://schemas.microsoft.com/office/drawing/2014/chart" uri="{C3380CC4-5D6E-409C-BE32-E72D297353CC}">
              <c16:uniqueId val="{00000003-9470-46E9-A6EA-8755A901E49A}"/>
            </c:ext>
          </c:extLst>
        </c:ser>
        <c:ser>
          <c:idx val="4"/>
          <c:order val="4"/>
          <c:tx>
            <c:v>5-GOD</c:v>
          </c:tx>
          <c:spPr>
            <a:solidFill>
              <a:srgbClr val="39A0AC"/>
            </a:solidFill>
            <a:ln>
              <a:solidFill>
                <a:srgbClr val="39A0AC"/>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Förskolan ska vara rolig, trygg och lärorik för alla barn</c:v>
              </c:pt>
            </c:strLit>
          </c:cat>
          <c:val>
            <c:numLit>
              <c:formatCode>General</c:formatCode>
              <c:ptCount val="1"/>
              <c:pt idx="0">
                <c:v>0.29957400000000001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39A0AC"/>
                    </a:solidFill>
                  </a:ln>
                </c14:spPr>
              </c14:invertSolidFillFmt>
            </c:ext>
            <c:ext xmlns:c16="http://schemas.microsoft.com/office/drawing/2014/chart" uri="{C3380CC4-5D6E-409C-BE32-E72D297353CC}">
              <c16:uniqueId val="{00000004-9470-46E9-A6EA-8755A901E49A}"/>
            </c:ext>
          </c:extLst>
        </c:ser>
        <c:ser>
          <c:idx val="5"/>
          <c:order val="5"/>
          <c:tx>
            <c:v>6</c:v>
          </c:tx>
          <c:spPr>
            <a:solidFill>
              <a:srgbClr val="41EB68"/>
            </a:solidFill>
            <a:ln>
              <a:solidFill>
                <a:srgbClr val="41EB68"/>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Förskolan ska vara rolig, trygg och lärorik för alla barn</c:v>
              </c:pt>
            </c:strLit>
          </c:cat>
          <c:val>
            <c:numLit>
              <c:formatCode>General</c:formatCode>
              <c:ptCount val="1"/>
              <c:pt idx="0">
                <c:v>0.225746</c:v>
              </c:pt>
            </c:numLit>
          </c:val>
          <c:extLst>
            <c:ext xmlns:c14="http://schemas.microsoft.com/office/drawing/2007/8/2/chart" uri="{6F2FDCE9-48DA-4B69-8628-5D25D57E5C99}">
              <c14:invertSolidFillFmt>
                <c14:spPr xmlns:c14="http://schemas.microsoft.com/office/drawing/2007/8/2/chart">
                  <a:solidFill>
                    <a:srgbClr val="FFFFFF"/>
                  </a:solidFill>
                  <a:ln>
                    <a:solidFill>
                      <a:srgbClr val="41EB68"/>
                    </a:solidFill>
                  </a:ln>
                </c14:spPr>
              </c14:invertSolidFillFmt>
            </c:ext>
            <c:ext xmlns:c16="http://schemas.microsoft.com/office/drawing/2014/chart" uri="{C3380CC4-5D6E-409C-BE32-E72D297353CC}">
              <c16:uniqueId val="{00000005-9470-46E9-A6EA-8755A901E49A}"/>
            </c:ext>
          </c:extLst>
        </c:ser>
        <c:ser>
          <c:idx val="6"/>
          <c:order val="6"/>
          <c:tx>
            <c:v>7-UTMÄRKT</c:v>
          </c:tx>
          <c:spPr>
            <a:solidFill>
              <a:srgbClr val="278D3E"/>
            </a:solidFill>
            <a:ln>
              <a:solidFill>
                <a:srgbClr val="278D3E"/>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Förskolan ska vara rolig, trygg och lärorik för alla barn</c:v>
              </c:pt>
            </c:strLit>
          </c:cat>
          <c:val>
            <c:numLit>
              <c:formatCode>General</c:formatCode>
              <c:ptCount val="1"/>
              <c:pt idx="0">
                <c:v>0.34518300000000002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278D3E"/>
                    </a:solidFill>
                  </a:ln>
                </c14:spPr>
              </c14:invertSolidFillFmt>
            </c:ext>
            <c:ext xmlns:c16="http://schemas.microsoft.com/office/drawing/2014/chart" uri="{C3380CC4-5D6E-409C-BE32-E72D297353CC}">
              <c16:uniqueId val="{00000006-9470-46E9-A6EA-8755A901E49A}"/>
            </c:ext>
          </c:extLst>
        </c:ser>
        <c:ser>
          <c:idx val="7"/>
          <c:order val="7"/>
          <c:tx>
            <c:v>VET EJ</c:v>
          </c:tx>
          <c:spPr>
            <a:solidFill>
              <a:srgbClr val="DDDDDD"/>
            </a:solidFill>
            <a:ln>
              <a:solidFill>
                <a:srgbClr val="DDDDDD"/>
              </a:solidFill>
            </a:ln>
          </c:spPr>
          <c:invertIfNegative val="1"/>
          <c:cat>
            <c:strLit>
              <c:ptCount val="1"/>
              <c:pt idx="0">
                <c:v>Förskolan ska vara rolig, trygg och lärorik för alla barn</c:v>
              </c:pt>
            </c:strLit>
          </c:cat>
          <c:val>
            <c:numLit>
              <c:formatCode>General</c:formatCode>
              <c:ptCount val="1"/>
              <c:pt idx="0">
                <c:v>6.3940000000000004E-3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7-9470-46E9-A6EA-8755A901E49A}"/>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in val="0"/>
        </c:scaling>
        <c:delete val="0"/>
        <c:axPos val="b"/>
        <c:numFmt formatCode="0%;0%" sourceLinked="0"/>
        <c:majorTickMark val="none"/>
        <c:minorTickMark val="none"/>
        <c:tickLblPos val="none"/>
        <c:spPr>
          <a:noFill/>
          <a:ln>
            <a:solidFill>
              <a:srgbClr val="DDDDDD"/>
            </a:solidFill>
          </a:ln>
        </c:spPr>
        <c:txPr>
          <a:bodyPr/>
          <a:lstStyle/>
          <a:p>
            <a:pPr>
              <a:defRPr sz="7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1"/>
        </c:manualLayout>
      </c:layout>
      <c:barChart>
        <c:barDir val="bar"/>
        <c:grouping val="percentStacked"/>
        <c:varyColors val="1"/>
        <c:ser>
          <c:idx val="0"/>
          <c:order val="0"/>
          <c:tx>
            <c:v>1-OTILLRÄCKLIG</c:v>
          </c:tx>
          <c:spPr>
            <a:solidFill>
              <a:srgbClr val="CC2A36"/>
            </a:solidFill>
            <a:ln>
              <a:solidFill>
                <a:srgbClr val="CC2A36"/>
              </a:solidFill>
            </a:ln>
          </c:spPr>
          <c:invertIfNegative val="1"/>
          <c:cat>
            <c:strLit>
              <c:ptCount val="1"/>
              <c:pt idx="0">
                <c:v>Personalen tar väl hand om mitt barn</c:v>
              </c:pt>
            </c:strLit>
          </c:cat>
          <c:val>
            <c:numLit>
              <c:formatCode>General</c:formatCode>
              <c:ptCount val="1"/>
              <c:pt idx="0">
                <c:v>7.0759999999999998E-3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CC2A36"/>
                    </a:solidFill>
                  </a:ln>
                </c14:spPr>
              </c14:invertSolidFillFmt>
            </c:ext>
            <c:ext xmlns:c16="http://schemas.microsoft.com/office/drawing/2014/chart" uri="{C3380CC4-5D6E-409C-BE32-E72D297353CC}">
              <c16:uniqueId val="{00000000-42DF-4AE3-B792-B91B4FF06AC5}"/>
            </c:ext>
          </c:extLst>
        </c:ser>
        <c:ser>
          <c:idx val="1"/>
          <c:order val="1"/>
          <c:tx>
            <c:v>2</c:v>
          </c:tx>
          <c:spPr>
            <a:solidFill>
              <a:srgbClr val="EB6841"/>
            </a:solidFill>
            <a:ln>
              <a:solidFill>
                <a:srgbClr val="EB6841"/>
              </a:solidFill>
            </a:ln>
          </c:spPr>
          <c:invertIfNegative val="1"/>
          <c:cat>
            <c:strLit>
              <c:ptCount val="1"/>
              <c:pt idx="0">
                <c:v>Personalen tar väl hand om mitt barn</c:v>
              </c:pt>
            </c:strLit>
          </c:cat>
          <c:val>
            <c:numLit>
              <c:formatCode>General</c:formatCode>
              <c:ptCount val="1"/>
              <c:pt idx="0">
                <c:v>7.0759999999999998E-3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B6841"/>
                    </a:solidFill>
                  </a:ln>
                </c14:spPr>
              </c14:invertSolidFillFmt>
            </c:ext>
            <c:ext xmlns:c16="http://schemas.microsoft.com/office/drawing/2014/chart" uri="{C3380CC4-5D6E-409C-BE32-E72D297353CC}">
              <c16:uniqueId val="{00000001-42DF-4AE3-B792-B91B4FF06AC5}"/>
            </c:ext>
          </c:extLst>
        </c:ser>
        <c:ser>
          <c:idx val="2"/>
          <c:order val="2"/>
          <c:tx>
            <c:v>3 - MINIMAL</c:v>
          </c:tx>
          <c:spPr>
            <a:solidFill>
              <a:srgbClr val="EDC951"/>
            </a:solidFill>
            <a:ln>
              <a:solidFill>
                <a:srgbClr val="EDC951"/>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Personalen tar väl hand om mitt barn</c:v>
              </c:pt>
            </c:strLit>
          </c:cat>
          <c:val>
            <c:numLit>
              <c:formatCode>General</c:formatCode>
              <c:ptCount val="1"/>
              <c:pt idx="0">
                <c:v>5.6606999999999998E-2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DC951"/>
                    </a:solidFill>
                  </a:ln>
                </c14:spPr>
              </c14:invertSolidFillFmt>
            </c:ext>
            <c:ext xmlns:c16="http://schemas.microsoft.com/office/drawing/2014/chart" uri="{C3380CC4-5D6E-409C-BE32-E72D297353CC}">
              <c16:uniqueId val="{00000002-42DF-4AE3-B792-B91B4FF06AC5}"/>
            </c:ext>
          </c:extLst>
        </c:ser>
        <c:ser>
          <c:idx val="3"/>
          <c:order val="3"/>
          <c:tx>
            <c:v>4</c:v>
          </c:tx>
          <c:spPr>
            <a:solidFill>
              <a:srgbClr val="99D9DF"/>
            </a:solidFill>
            <a:ln>
              <a:solidFill>
                <a:srgbClr val="99D9DF"/>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Personalen tar väl hand om mitt barn</c:v>
              </c:pt>
            </c:strLit>
          </c:cat>
          <c:val>
            <c:numLit>
              <c:formatCode>General</c:formatCode>
              <c:ptCount val="1"/>
              <c:pt idx="0">
                <c:v>8.7723999999999996E-2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99D9DF"/>
                    </a:solidFill>
                  </a:ln>
                </c14:spPr>
              </c14:invertSolidFillFmt>
            </c:ext>
            <c:ext xmlns:c16="http://schemas.microsoft.com/office/drawing/2014/chart" uri="{C3380CC4-5D6E-409C-BE32-E72D297353CC}">
              <c16:uniqueId val="{00000003-42DF-4AE3-B792-B91B4FF06AC5}"/>
            </c:ext>
          </c:extLst>
        </c:ser>
        <c:ser>
          <c:idx val="4"/>
          <c:order val="4"/>
          <c:tx>
            <c:v>5-GOD</c:v>
          </c:tx>
          <c:spPr>
            <a:solidFill>
              <a:srgbClr val="39A0AC"/>
            </a:solidFill>
            <a:ln>
              <a:solidFill>
                <a:srgbClr val="39A0AC"/>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Personalen tar väl hand om mitt barn</c:v>
              </c:pt>
            </c:strLit>
          </c:cat>
          <c:val>
            <c:numLit>
              <c:formatCode>General</c:formatCode>
              <c:ptCount val="1"/>
              <c:pt idx="0">
                <c:v>0.29923300000000003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39A0AC"/>
                    </a:solidFill>
                  </a:ln>
                </c14:spPr>
              </c14:invertSolidFillFmt>
            </c:ext>
            <c:ext xmlns:c16="http://schemas.microsoft.com/office/drawing/2014/chart" uri="{C3380CC4-5D6E-409C-BE32-E72D297353CC}">
              <c16:uniqueId val="{00000004-42DF-4AE3-B792-B91B4FF06AC5}"/>
            </c:ext>
          </c:extLst>
        </c:ser>
        <c:ser>
          <c:idx val="5"/>
          <c:order val="5"/>
          <c:tx>
            <c:v>6</c:v>
          </c:tx>
          <c:spPr>
            <a:solidFill>
              <a:srgbClr val="41EB68"/>
            </a:solidFill>
            <a:ln>
              <a:solidFill>
                <a:srgbClr val="41EB68"/>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Personalen tar väl hand om mitt barn</c:v>
              </c:pt>
            </c:strLit>
          </c:cat>
          <c:val>
            <c:numLit>
              <c:formatCode>General</c:formatCode>
              <c:ptCount val="1"/>
              <c:pt idx="0">
                <c:v>0.195908</c:v>
              </c:pt>
            </c:numLit>
          </c:val>
          <c:extLst>
            <c:ext xmlns:c14="http://schemas.microsoft.com/office/drawing/2007/8/2/chart" uri="{6F2FDCE9-48DA-4B69-8628-5D25D57E5C99}">
              <c14:invertSolidFillFmt>
                <c14:spPr xmlns:c14="http://schemas.microsoft.com/office/drawing/2007/8/2/chart">
                  <a:solidFill>
                    <a:srgbClr val="FFFFFF"/>
                  </a:solidFill>
                  <a:ln>
                    <a:solidFill>
                      <a:srgbClr val="41EB68"/>
                    </a:solidFill>
                  </a:ln>
                </c14:spPr>
              </c14:invertSolidFillFmt>
            </c:ext>
            <c:ext xmlns:c16="http://schemas.microsoft.com/office/drawing/2014/chart" uri="{C3380CC4-5D6E-409C-BE32-E72D297353CC}">
              <c16:uniqueId val="{00000005-42DF-4AE3-B792-B91B4FF06AC5}"/>
            </c:ext>
          </c:extLst>
        </c:ser>
        <c:ser>
          <c:idx val="6"/>
          <c:order val="6"/>
          <c:tx>
            <c:v>7-UTMÄRKT</c:v>
          </c:tx>
          <c:spPr>
            <a:solidFill>
              <a:srgbClr val="278D3E"/>
            </a:solidFill>
            <a:ln>
              <a:solidFill>
                <a:srgbClr val="278D3E"/>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Personalen tar väl hand om mitt barn</c:v>
              </c:pt>
            </c:strLit>
          </c:cat>
          <c:val>
            <c:numLit>
              <c:formatCode>General</c:formatCode>
              <c:ptCount val="1"/>
              <c:pt idx="0">
                <c:v>0.34458699999999998</c:v>
              </c:pt>
            </c:numLit>
          </c:val>
          <c:extLst>
            <c:ext xmlns:c14="http://schemas.microsoft.com/office/drawing/2007/8/2/chart" uri="{6F2FDCE9-48DA-4B69-8628-5D25D57E5C99}">
              <c14:invertSolidFillFmt>
                <c14:spPr xmlns:c14="http://schemas.microsoft.com/office/drawing/2007/8/2/chart">
                  <a:solidFill>
                    <a:srgbClr val="FFFFFF"/>
                  </a:solidFill>
                  <a:ln>
                    <a:solidFill>
                      <a:srgbClr val="278D3E"/>
                    </a:solidFill>
                  </a:ln>
                </c14:spPr>
              </c14:invertSolidFillFmt>
            </c:ext>
            <c:ext xmlns:c16="http://schemas.microsoft.com/office/drawing/2014/chart" uri="{C3380CC4-5D6E-409C-BE32-E72D297353CC}">
              <c16:uniqueId val="{00000006-42DF-4AE3-B792-B91B4FF06AC5}"/>
            </c:ext>
          </c:extLst>
        </c:ser>
        <c:ser>
          <c:idx val="7"/>
          <c:order val="7"/>
          <c:tx>
            <c:v>VET EJ</c:v>
          </c:tx>
          <c:spPr>
            <a:solidFill>
              <a:srgbClr val="DDDDDD"/>
            </a:solidFill>
            <a:ln>
              <a:solidFill>
                <a:srgbClr val="DDDDDD"/>
              </a:solidFill>
            </a:ln>
          </c:spPr>
          <c:invertIfNegative val="1"/>
          <c:cat>
            <c:strLit>
              <c:ptCount val="1"/>
              <c:pt idx="0">
                <c:v>Personalen tar väl hand om mitt barn</c:v>
              </c:pt>
            </c:strLit>
          </c:cat>
          <c:val>
            <c:numLit>
              <c:formatCode>General</c:formatCode>
              <c:ptCount val="1"/>
              <c:pt idx="0">
                <c:v>1.7899999999999999E-3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7-42DF-4AE3-B792-B91B4FF06AC5}"/>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in val="0"/>
        </c:scaling>
        <c:delete val="0"/>
        <c:axPos val="b"/>
        <c:numFmt formatCode="0%;0%" sourceLinked="0"/>
        <c:majorTickMark val="none"/>
        <c:minorTickMark val="none"/>
        <c:tickLblPos val="none"/>
        <c:spPr>
          <a:noFill/>
          <a:ln>
            <a:solidFill>
              <a:srgbClr val="DDDDDD"/>
            </a:solidFill>
          </a:ln>
        </c:spPr>
        <c:txPr>
          <a:bodyPr/>
          <a:lstStyle/>
          <a:p>
            <a:pPr>
              <a:defRPr sz="7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1"/>
        </c:manualLayout>
      </c:layout>
      <c:barChart>
        <c:barDir val="bar"/>
        <c:grouping val="percentStacked"/>
        <c:varyColors val="1"/>
        <c:ser>
          <c:idx val="0"/>
          <c:order val="0"/>
          <c:tx>
            <c:v>1-OTILLRÄCKLIG</c:v>
          </c:tx>
          <c:spPr>
            <a:solidFill>
              <a:srgbClr val="CC2A36"/>
            </a:solidFill>
            <a:ln>
              <a:solidFill>
                <a:srgbClr val="CC2A36"/>
              </a:solidFill>
            </a:ln>
          </c:spPr>
          <c:invertIfNegative val="1"/>
          <c:cat>
            <c:strLit>
              <c:ptCount val="1"/>
              <c:pt idx="0">
                <c:v>Personalen ska ge föräldrar tydlig information</c:v>
              </c:pt>
            </c:strLit>
          </c:cat>
          <c:val>
            <c:numLit>
              <c:formatCode>General</c:formatCode>
              <c:ptCount val="1"/>
              <c:pt idx="0">
                <c:v>1.7818000000000001E-2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CC2A36"/>
                    </a:solidFill>
                  </a:ln>
                </c14:spPr>
              </c14:invertSolidFillFmt>
            </c:ext>
            <c:ext xmlns:c16="http://schemas.microsoft.com/office/drawing/2014/chart" uri="{C3380CC4-5D6E-409C-BE32-E72D297353CC}">
              <c16:uniqueId val="{00000000-3222-4E54-A7E7-BE56BCE4D9C0}"/>
            </c:ext>
          </c:extLst>
        </c:ser>
        <c:ser>
          <c:idx val="1"/>
          <c:order val="1"/>
          <c:tx>
            <c:v>2</c:v>
          </c:tx>
          <c:spPr>
            <a:solidFill>
              <a:srgbClr val="EB6841"/>
            </a:solidFill>
            <a:ln>
              <a:solidFill>
                <a:srgbClr val="EB6841"/>
              </a:solidFill>
            </a:ln>
          </c:spPr>
          <c:invertIfNegative val="1"/>
          <c:cat>
            <c:strLit>
              <c:ptCount val="1"/>
              <c:pt idx="0">
                <c:v>Personalen ska ge föräldrar tydlig information</c:v>
              </c:pt>
            </c:strLit>
          </c:cat>
          <c:val>
            <c:numLit>
              <c:formatCode>General</c:formatCode>
              <c:ptCount val="1"/>
              <c:pt idx="0">
                <c:v>1.7646999999999999E-2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B6841"/>
                    </a:solidFill>
                  </a:ln>
                </c14:spPr>
              </c14:invertSolidFillFmt>
            </c:ext>
            <c:ext xmlns:c16="http://schemas.microsoft.com/office/drawing/2014/chart" uri="{C3380CC4-5D6E-409C-BE32-E72D297353CC}">
              <c16:uniqueId val="{00000001-3222-4E54-A7E7-BE56BCE4D9C0}"/>
            </c:ext>
          </c:extLst>
        </c:ser>
        <c:ser>
          <c:idx val="2"/>
          <c:order val="2"/>
          <c:tx>
            <c:v>3 - MINIMAL</c:v>
          </c:tx>
          <c:spPr>
            <a:solidFill>
              <a:srgbClr val="EDC951"/>
            </a:solidFill>
            <a:ln>
              <a:solidFill>
                <a:srgbClr val="EDC951"/>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Personalen ska ge föräldrar tydlig information</c:v>
              </c:pt>
            </c:strLit>
          </c:cat>
          <c:val>
            <c:numLit>
              <c:formatCode>General</c:formatCode>
              <c:ptCount val="1"/>
              <c:pt idx="0">
                <c:v>8.8831999999999994E-2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DC951"/>
                    </a:solidFill>
                  </a:ln>
                </c14:spPr>
              </c14:invertSolidFillFmt>
            </c:ext>
            <c:ext xmlns:c16="http://schemas.microsoft.com/office/drawing/2014/chart" uri="{C3380CC4-5D6E-409C-BE32-E72D297353CC}">
              <c16:uniqueId val="{00000002-3222-4E54-A7E7-BE56BCE4D9C0}"/>
            </c:ext>
          </c:extLst>
        </c:ser>
        <c:ser>
          <c:idx val="3"/>
          <c:order val="3"/>
          <c:tx>
            <c:v>4</c:v>
          </c:tx>
          <c:spPr>
            <a:solidFill>
              <a:srgbClr val="99D9DF"/>
            </a:solidFill>
            <a:ln>
              <a:solidFill>
                <a:srgbClr val="99D9DF"/>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Personalen ska ge föräldrar tydlig information</c:v>
              </c:pt>
            </c:strLit>
          </c:cat>
          <c:val>
            <c:numLit>
              <c:formatCode>General</c:formatCode>
              <c:ptCount val="1"/>
              <c:pt idx="0">
                <c:v>0.13972699999999999</c:v>
              </c:pt>
            </c:numLit>
          </c:val>
          <c:extLst>
            <c:ext xmlns:c14="http://schemas.microsoft.com/office/drawing/2007/8/2/chart" uri="{6F2FDCE9-48DA-4B69-8628-5D25D57E5C99}">
              <c14:invertSolidFillFmt>
                <c14:spPr xmlns:c14="http://schemas.microsoft.com/office/drawing/2007/8/2/chart">
                  <a:solidFill>
                    <a:srgbClr val="FFFFFF"/>
                  </a:solidFill>
                  <a:ln>
                    <a:solidFill>
                      <a:srgbClr val="99D9DF"/>
                    </a:solidFill>
                  </a:ln>
                </c14:spPr>
              </c14:invertSolidFillFmt>
            </c:ext>
            <c:ext xmlns:c16="http://schemas.microsoft.com/office/drawing/2014/chart" uri="{C3380CC4-5D6E-409C-BE32-E72D297353CC}">
              <c16:uniqueId val="{00000003-3222-4E54-A7E7-BE56BCE4D9C0}"/>
            </c:ext>
          </c:extLst>
        </c:ser>
        <c:ser>
          <c:idx val="4"/>
          <c:order val="4"/>
          <c:tx>
            <c:v>5-GOD</c:v>
          </c:tx>
          <c:spPr>
            <a:solidFill>
              <a:srgbClr val="39A0AC"/>
            </a:solidFill>
            <a:ln>
              <a:solidFill>
                <a:srgbClr val="39A0AC"/>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Personalen ska ge föräldrar tydlig information</c:v>
              </c:pt>
            </c:strLit>
          </c:cat>
          <c:val>
            <c:numLit>
              <c:formatCode>General</c:formatCode>
              <c:ptCount val="1"/>
              <c:pt idx="0">
                <c:v>0.31824400000000003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39A0AC"/>
                    </a:solidFill>
                  </a:ln>
                </c14:spPr>
              </c14:invertSolidFillFmt>
            </c:ext>
            <c:ext xmlns:c16="http://schemas.microsoft.com/office/drawing/2014/chart" uri="{C3380CC4-5D6E-409C-BE32-E72D297353CC}">
              <c16:uniqueId val="{00000004-3222-4E54-A7E7-BE56BCE4D9C0}"/>
            </c:ext>
          </c:extLst>
        </c:ser>
        <c:ser>
          <c:idx val="5"/>
          <c:order val="5"/>
          <c:tx>
            <c:v>6</c:v>
          </c:tx>
          <c:spPr>
            <a:solidFill>
              <a:srgbClr val="41EB68"/>
            </a:solidFill>
            <a:ln>
              <a:solidFill>
                <a:srgbClr val="41EB68"/>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Personalen ska ge föräldrar tydlig information</c:v>
              </c:pt>
            </c:strLit>
          </c:cat>
          <c:val>
            <c:numLit>
              <c:formatCode>General</c:formatCode>
              <c:ptCount val="1"/>
              <c:pt idx="0">
                <c:v>0.170844</c:v>
              </c:pt>
            </c:numLit>
          </c:val>
          <c:extLst>
            <c:ext xmlns:c14="http://schemas.microsoft.com/office/drawing/2007/8/2/chart" uri="{6F2FDCE9-48DA-4B69-8628-5D25D57E5C99}">
              <c14:invertSolidFillFmt>
                <c14:spPr xmlns:c14="http://schemas.microsoft.com/office/drawing/2007/8/2/chart">
                  <a:solidFill>
                    <a:srgbClr val="FFFFFF"/>
                  </a:solidFill>
                  <a:ln>
                    <a:solidFill>
                      <a:srgbClr val="41EB68"/>
                    </a:solidFill>
                  </a:ln>
                </c14:spPr>
              </c14:invertSolidFillFmt>
            </c:ext>
            <c:ext xmlns:c16="http://schemas.microsoft.com/office/drawing/2014/chart" uri="{C3380CC4-5D6E-409C-BE32-E72D297353CC}">
              <c16:uniqueId val="{00000005-3222-4E54-A7E7-BE56BCE4D9C0}"/>
            </c:ext>
          </c:extLst>
        </c:ser>
        <c:ser>
          <c:idx val="6"/>
          <c:order val="6"/>
          <c:tx>
            <c:v>7-UTMÄRKT</c:v>
          </c:tx>
          <c:spPr>
            <a:solidFill>
              <a:srgbClr val="278D3E"/>
            </a:solidFill>
            <a:ln>
              <a:solidFill>
                <a:srgbClr val="278D3E"/>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Personalen ska ge föräldrar tydlig information</c:v>
              </c:pt>
            </c:strLit>
          </c:cat>
          <c:val>
            <c:numLit>
              <c:formatCode>General</c:formatCode>
              <c:ptCount val="1"/>
              <c:pt idx="0">
                <c:v>0.244587</c:v>
              </c:pt>
            </c:numLit>
          </c:val>
          <c:extLst>
            <c:ext xmlns:c14="http://schemas.microsoft.com/office/drawing/2007/8/2/chart" uri="{6F2FDCE9-48DA-4B69-8628-5D25D57E5C99}">
              <c14:invertSolidFillFmt>
                <c14:spPr xmlns:c14="http://schemas.microsoft.com/office/drawing/2007/8/2/chart">
                  <a:solidFill>
                    <a:srgbClr val="FFFFFF"/>
                  </a:solidFill>
                  <a:ln>
                    <a:solidFill>
                      <a:srgbClr val="278D3E"/>
                    </a:solidFill>
                  </a:ln>
                </c14:spPr>
              </c14:invertSolidFillFmt>
            </c:ext>
            <c:ext xmlns:c16="http://schemas.microsoft.com/office/drawing/2014/chart" uri="{C3380CC4-5D6E-409C-BE32-E72D297353CC}">
              <c16:uniqueId val="{00000006-3222-4E54-A7E7-BE56BCE4D9C0}"/>
            </c:ext>
          </c:extLst>
        </c:ser>
        <c:ser>
          <c:idx val="7"/>
          <c:order val="7"/>
          <c:tx>
            <c:v>VET EJ</c:v>
          </c:tx>
          <c:spPr>
            <a:solidFill>
              <a:srgbClr val="DDDDDD"/>
            </a:solidFill>
            <a:ln>
              <a:solidFill>
                <a:srgbClr val="DDDDDD"/>
              </a:solidFill>
            </a:ln>
          </c:spPr>
          <c:invertIfNegative val="1"/>
          <c:cat>
            <c:strLit>
              <c:ptCount val="1"/>
              <c:pt idx="0">
                <c:v>Personalen ska ge föräldrar tydlig information</c:v>
              </c:pt>
            </c:strLit>
          </c:cat>
          <c:val>
            <c:numLit>
              <c:formatCode>General</c:formatCode>
              <c:ptCount val="1"/>
              <c:pt idx="0">
                <c:v>2.3019999999999998E-3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7-3222-4E54-A7E7-BE56BCE4D9C0}"/>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in val="0"/>
        </c:scaling>
        <c:delete val="0"/>
        <c:axPos val="b"/>
        <c:numFmt formatCode="0%;0%" sourceLinked="0"/>
        <c:majorTickMark val="none"/>
        <c:minorTickMark val="none"/>
        <c:tickLblPos val="none"/>
        <c:spPr>
          <a:noFill/>
          <a:ln>
            <a:solidFill>
              <a:srgbClr val="DDDDDD"/>
            </a:solidFill>
          </a:ln>
        </c:spPr>
        <c:txPr>
          <a:bodyPr/>
          <a:lstStyle/>
          <a:p>
            <a:pPr>
              <a:defRPr sz="7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1"/>
        </c:manualLayout>
      </c:layout>
      <c:barChart>
        <c:barDir val="bar"/>
        <c:grouping val="percentStacked"/>
        <c:varyColors val="1"/>
        <c:ser>
          <c:idx val="0"/>
          <c:order val="0"/>
          <c:tx>
            <c:v>1-OTILLRÄCKLIG</c:v>
          </c:tx>
          <c:spPr>
            <a:solidFill>
              <a:srgbClr val="CC2A36"/>
            </a:solidFill>
            <a:ln>
              <a:solidFill>
                <a:srgbClr val="CC2A36"/>
              </a:solidFill>
            </a:ln>
          </c:spPr>
          <c:invertIfNegative val="1"/>
          <c:cat>
            <c:strLit>
              <c:ptCount val="1"/>
              <c:pt idx="0">
                <c:v>Föräldrar ska kunna vara med och påverka arbetet i fsk</c:v>
              </c:pt>
            </c:strLit>
          </c:cat>
          <c:val>
            <c:numLit>
              <c:formatCode>General</c:formatCode>
              <c:ptCount val="1"/>
              <c:pt idx="0">
                <c:v>2.2421E-2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CC2A36"/>
                    </a:solidFill>
                  </a:ln>
                </c14:spPr>
              </c14:invertSolidFillFmt>
            </c:ext>
            <c:ext xmlns:c16="http://schemas.microsoft.com/office/drawing/2014/chart" uri="{C3380CC4-5D6E-409C-BE32-E72D297353CC}">
              <c16:uniqueId val="{00000000-3C54-4341-9F04-D72D14201538}"/>
            </c:ext>
          </c:extLst>
        </c:ser>
        <c:ser>
          <c:idx val="1"/>
          <c:order val="1"/>
          <c:tx>
            <c:v>2</c:v>
          </c:tx>
          <c:spPr>
            <a:solidFill>
              <a:srgbClr val="EB6841"/>
            </a:solidFill>
            <a:ln>
              <a:solidFill>
                <a:srgbClr val="EB6841"/>
              </a:solidFill>
            </a:ln>
          </c:spPr>
          <c:invertIfNegative val="1"/>
          <c:cat>
            <c:strLit>
              <c:ptCount val="1"/>
              <c:pt idx="0">
                <c:v>Föräldrar ska kunna vara med och påverka arbetet i fsk</c:v>
              </c:pt>
            </c:strLit>
          </c:cat>
          <c:val>
            <c:numLit>
              <c:formatCode>General</c:formatCode>
              <c:ptCount val="1"/>
              <c:pt idx="0">
                <c:v>2.2165000000000001E-2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B6841"/>
                    </a:solidFill>
                  </a:ln>
                </c14:spPr>
              </c14:invertSolidFillFmt>
            </c:ext>
            <c:ext xmlns:c16="http://schemas.microsoft.com/office/drawing/2014/chart" uri="{C3380CC4-5D6E-409C-BE32-E72D297353CC}">
              <c16:uniqueId val="{00000001-3C54-4341-9F04-D72D14201538}"/>
            </c:ext>
          </c:extLst>
        </c:ser>
        <c:ser>
          <c:idx val="2"/>
          <c:order val="2"/>
          <c:tx>
            <c:v>3 - MINIMAL</c:v>
          </c:tx>
          <c:spPr>
            <a:solidFill>
              <a:srgbClr val="EDC951"/>
            </a:solidFill>
            <a:ln>
              <a:solidFill>
                <a:srgbClr val="EDC951"/>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Föräldrar ska kunna vara med och påverka arbetet i fsk</c:v>
              </c:pt>
            </c:strLit>
          </c:cat>
          <c:val>
            <c:numLit>
              <c:formatCode>General</c:formatCode>
              <c:ptCount val="1"/>
              <c:pt idx="0">
                <c:v>0.116795</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DC951"/>
                    </a:solidFill>
                  </a:ln>
                </c14:spPr>
              </c14:invertSolidFillFmt>
            </c:ext>
            <c:ext xmlns:c16="http://schemas.microsoft.com/office/drawing/2014/chart" uri="{C3380CC4-5D6E-409C-BE32-E72D297353CC}">
              <c16:uniqueId val="{00000002-3C54-4341-9F04-D72D14201538}"/>
            </c:ext>
          </c:extLst>
        </c:ser>
        <c:ser>
          <c:idx val="3"/>
          <c:order val="3"/>
          <c:tx>
            <c:v>4</c:v>
          </c:tx>
          <c:spPr>
            <a:solidFill>
              <a:srgbClr val="99D9DF"/>
            </a:solidFill>
            <a:ln>
              <a:solidFill>
                <a:srgbClr val="99D9DF"/>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Föräldrar ska kunna vara med och påverka arbetet i fsk</c:v>
              </c:pt>
            </c:strLit>
          </c:cat>
          <c:val>
            <c:numLit>
              <c:formatCode>General</c:formatCode>
              <c:ptCount val="1"/>
              <c:pt idx="0">
                <c:v>0.15831200000000001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99D9DF"/>
                    </a:solidFill>
                  </a:ln>
                </c14:spPr>
              </c14:invertSolidFillFmt>
            </c:ext>
            <c:ext xmlns:c16="http://schemas.microsoft.com/office/drawing/2014/chart" uri="{C3380CC4-5D6E-409C-BE32-E72D297353CC}">
              <c16:uniqueId val="{00000003-3C54-4341-9F04-D72D14201538}"/>
            </c:ext>
          </c:extLst>
        </c:ser>
        <c:ser>
          <c:idx val="4"/>
          <c:order val="4"/>
          <c:tx>
            <c:v>5-GOD</c:v>
          </c:tx>
          <c:spPr>
            <a:solidFill>
              <a:srgbClr val="39A0AC"/>
            </a:solidFill>
            <a:ln>
              <a:solidFill>
                <a:srgbClr val="39A0AC"/>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Föräldrar ska kunna vara med och påverka arbetet i fsk</c:v>
              </c:pt>
            </c:strLit>
          </c:cat>
          <c:val>
            <c:numLit>
              <c:formatCode>General</c:formatCode>
              <c:ptCount val="1"/>
              <c:pt idx="0">
                <c:v>0.338534</c:v>
              </c:pt>
            </c:numLit>
          </c:val>
          <c:extLst>
            <c:ext xmlns:c14="http://schemas.microsoft.com/office/drawing/2007/8/2/chart" uri="{6F2FDCE9-48DA-4B69-8628-5D25D57E5C99}">
              <c14:invertSolidFillFmt>
                <c14:spPr xmlns:c14="http://schemas.microsoft.com/office/drawing/2007/8/2/chart">
                  <a:solidFill>
                    <a:srgbClr val="FFFFFF"/>
                  </a:solidFill>
                  <a:ln>
                    <a:solidFill>
                      <a:srgbClr val="39A0AC"/>
                    </a:solidFill>
                  </a:ln>
                </c14:spPr>
              </c14:invertSolidFillFmt>
            </c:ext>
            <c:ext xmlns:c16="http://schemas.microsoft.com/office/drawing/2014/chart" uri="{C3380CC4-5D6E-409C-BE32-E72D297353CC}">
              <c16:uniqueId val="{00000004-3C54-4341-9F04-D72D14201538}"/>
            </c:ext>
          </c:extLst>
        </c:ser>
        <c:ser>
          <c:idx val="5"/>
          <c:order val="5"/>
          <c:tx>
            <c:v>6</c:v>
          </c:tx>
          <c:spPr>
            <a:solidFill>
              <a:srgbClr val="41EB68"/>
            </a:solidFill>
            <a:ln>
              <a:solidFill>
                <a:srgbClr val="41EB68"/>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Föräldrar ska kunna vara med och påverka arbetet i fsk</c:v>
              </c:pt>
            </c:strLit>
          </c:cat>
          <c:val>
            <c:numLit>
              <c:formatCode>General</c:formatCode>
              <c:ptCount val="1"/>
              <c:pt idx="0">
                <c:v>0.14424600000000001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41EB68"/>
                    </a:solidFill>
                  </a:ln>
                </c14:spPr>
              </c14:invertSolidFillFmt>
            </c:ext>
            <c:ext xmlns:c16="http://schemas.microsoft.com/office/drawing/2014/chart" uri="{C3380CC4-5D6E-409C-BE32-E72D297353CC}">
              <c16:uniqueId val="{00000005-3C54-4341-9F04-D72D14201538}"/>
            </c:ext>
          </c:extLst>
        </c:ser>
        <c:ser>
          <c:idx val="6"/>
          <c:order val="6"/>
          <c:tx>
            <c:v>7-UTMÄRKT</c:v>
          </c:tx>
          <c:spPr>
            <a:solidFill>
              <a:srgbClr val="278D3E"/>
            </a:solidFill>
            <a:ln>
              <a:solidFill>
                <a:srgbClr val="278D3E"/>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Föräldrar ska kunna vara med och påverka arbetet i fsk</c:v>
              </c:pt>
            </c:strLit>
          </c:cat>
          <c:val>
            <c:numLit>
              <c:formatCode>General</c:formatCode>
              <c:ptCount val="1"/>
              <c:pt idx="0">
                <c:v>0.14399000000000001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278D3E"/>
                    </a:solidFill>
                  </a:ln>
                </c14:spPr>
              </c14:invertSolidFillFmt>
            </c:ext>
            <c:ext xmlns:c16="http://schemas.microsoft.com/office/drawing/2014/chart" uri="{C3380CC4-5D6E-409C-BE32-E72D297353CC}">
              <c16:uniqueId val="{00000006-3C54-4341-9F04-D72D14201538}"/>
            </c:ext>
          </c:extLst>
        </c:ser>
        <c:ser>
          <c:idx val="7"/>
          <c:order val="7"/>
          <c:tx>
            <c:v>VET EJ</c:v>
          </c:tx>
          <c:spPr>
            <a:solidFill>
              <a:srgbClr val="DDDDDD"/>
            </a:solidFill>
            <a:ln>
              <a:solidFill>
                <a:srgbClr val="DDDDDD"/>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Föräldrar ska kunna vara med och påverka arbetet i fsk</c:v>
              </c:pt>
            </c:strLit>
          </c:cat>
          <c:val>
            <c:numLit>
              <c:formatCode>General</c:formatCode>
              <c:ptCount val="1"/>
              <c:pt idx="0">
                <c:v>5.3538000000000002E-2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7-3C54-4341-9F04-D72D14201538}"/>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in val="0"/>
        </c:scaling>
        <c:delete val="0"/>
        <c:axPos val="b"/>
        <c:numFmt formatCode="0%;0%" sourceLinked="0"/>
        <c:majorTickMark val="none"/>
        <c:minorTickMark val="none"/>
        <c:tickLblPos val="none"/>
        <c:spPr>
          <a:noFill/>
          <a:ln>
            <a:solidFill>
              <a:srgbClr val="DDDDDD"/>
            </a:solidFill>
          </a:ln>
        </c:spPr>
        <c:txPr>
          <a:bodyPr/>
          <a:lstStyle/>
          <a:p>
            <a:pPr>
              <a:defRPr sz="7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0.2"/>
        </c:manualLayout>
      </c:layout>
      <c:barChart>
        <c:barDir val="bar"/>
        <c:grouping val="percentStacked"/>
        <c:varyColors val="1"/>
        <c:ser>
          <c:idx val="0"/>
          <c:order val="0"/>
          <c:tx>
            <c:v>1-OTILLRÄCKLIG</c:v>
          </c:tx>
          <c:spPr>
            <a:solidFill>
              <a:srgbClr val="CC2A36"/>
            </a:solidFill>
            <a:ln>
              <a:solidFill>
                <a:srgbClr val="CC2A36"/>
              </a:solidFill>
            </a:ln>
          </c:spPr>
          <c:invertIfNegative val="1"/>
          <c:cat>
            <c:strLit>
              <c:ptCount val="1"/>
              <c:pt idx="0">
                <c:v>Barnen ska möta personal som de känner</c:v>
              </c:pt>
            </c:strLit>
          </c:cat>
          <c:val>
            <c:numLit>
              <c:formatCode>General</c:formatCode>
              <c:ptCount val="1"/>
              <c:pt idx="0">
                <c:v>6.3090000000000004E-3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CC2A36"/>
                    </a:solidFill>
                  </a:ln>
                </c14:spPr>
              </c14:invertSolidFillFmt>
            </c:ext>
            <c:ext xmlns:c16="http://schemas.microsoft.com/office/drawing/2014/chart" uri="{C3380CC4-5D6E-409C-BE32-E72D297353CC}">
              <c16:uniqueId val="{00000000-DE12-4B89-997F-8CB08DDF9D80}"/>
            </c:ext>
          </c:extLst>
        </c:ser>
        <c:ser>
          <c:idx val="1"/>
          <c:order val="1"/>
          <c:tx>
            <c:v>2</c:v>
          </c:tx>
          <c:spPr>
            <a:solidFill>
              <a:srgbClr val="EB6841"/>
            </a:solidFill>
            <a:ln>
              <a:solidFill>
                <a:srgbClr val="EB6841"/>
              </a:solidFill>
            </a:ln>
          </c:spPr>
          <c:invertIfNegative val="1"/>
          <c:cat>
            <c:strLit>
              <c:ptCount val="1"/>
              <c:pt idx="0">
                <c:v>Barnen ska möta personal som de känner</c:v>
              </c:pt>
            </c:strLit>
          </c:cat>
          <c:val>
            <c:numLit>
              <c:formatCode>General</c:formatCode>
              <c:ptCount val="1"/>
              <c:pt idx="0">
                <c:v>8.5249999999999996E-3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B6841"/>
                    </a:solidFill>
                  </a:ln>
                </c14:spPr>
              </c14:invertSolidFillFmt>
            </c:ext>
            <c:ext xmlns:c16="http://schemas.microsoft.com/office/drawing/2014/chart" uri="{C3380CC4-5D6E-409C-BE32-E72D297353CC}">
              <c16:uniqueId val="{00000001-DE12-4B89-997F-8CB08DDF9D80}"/>
            </c:ext>
          </c:extLst>
        </c:ser>
        <c:ser>
          <c:idx val="2"/>
          <c:order val="2"/>
          <c:tx>
            <c:v>3 - MINIMAL</c:v>
          </c:tx>
          <c:spPr>
            <a:solidFill>
              <a:srgbClr val="EDC951"/>
            </a:solidFill>
            <a:ln>
              <a:solidFill>
                <a:srgbClr val="EDC951"/>
              </a:solidFill>
            </a:ln>
          </c:spPr>
          <c:invertIfNegative val="1"/>
          <c:cat>
            <c:strLit>
              <c:ptCount val="1"/>
              <c:pt idx="0">
                <c:v>Barnen ska möta personal som de känner</c:v>
              </c:pt>
            </c:strLit>
          </c:cat>
          <c:val>
            <c:numLit>
              <c:formatCode>General</c:formatCode>
              <c:ptCount val="1"/>
              <c:pt idx="0">
                <c:v>3.3674000000000003E-2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DC951"/>
                    </a:solidFill>
                  </a:ln>
                </c14:spPr>
              </c14:invertSolidFillFmt>
            </c:ext>
            <c:ext xmlns:c16="http://schemas.microsoft.com/office/drawing/2014/chart" uri="{C3380CC4-5D6E-409C-BE32-E72D297353CC}">
              <c16:uniqueId val="{00000002-DE12-4B89-997F-8CB08DDF9D80}"/>
            </c:ext>
          </c:extLst>
        </c:ser>
        <c:ser>
          <c:idx val="3"/>
          <c:order val="3"/>
          <c:tx>
            <c:v>4</c:v>
          </c:tx>
          <c:spPr>
            <a:solidFill>
              <a:srgbClr val="99D9DF"/>
            </a:solidFill>
            <a:ln>
              <a:solidFill>
                <a:srgbClr val="99D9DF"/>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ska möta personal som de känner</c:v>
              </c:pt>
            </c:strLit>
          </c:cat>
          <c:val>
            <c:numLit>
              <c:formatCode>General</c:formatCode>
              <c:ptCount val="1"/>
              <c:pt idx="0">
                <c:v>8.3376000000000006E-2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99D9DF"/>
                    </a:solidFill>
                  </a:ln>
                </c14:spPr>
              </c14:invertSolidFillFmt>
            </c:ext>
            <c:ext xmlns:c16="http://schemas.microsoft.com/office/drawing/2014/chart" uri="{C3380CC4-5D6E-409C-BE32-E72D297353CC}">
              <c16:uniqueId val="{00000003-DE12-4B89-997F-8CB08DDF9D80}"/>
            </c:ext>
          </c:extLst>
        </c:ser>
        <c:ser>
          <c:idx val="4"/>
          <c:order val="4"/>
          <c:tx>
            <c:v>5-GOD</c:v>
          </c:tx>
          <c:spPr>
            <a:solidFill>
              <a:srgbClr val="39A0AC"/>
            </a:solidFill>
            <a:ln>
              <a:solidFill>
                <a:srgbClr val="39A0AC"/>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ska möta personal som de känner</c:v>
              </c:pt>
            </c:strLit>
          </c:cat>
          <c:val>
            <c:numLit>
              <c:formatCode>General</c:formatCode>
              <c:ptCount val="1"/>
              <c:pt idx="0">
                <c:v>0.36445</c:v>
              </c:pt>
            </c:numLit>
          </c:val>
          <c:extLst>
            <c:ext xmlns:c14="http://schemas.microsoft.com/office/drawing/2007/8/2/chart" uri="{6F2FDCE9-48DA-4B69-8628-5D25D57E5C99}">
              <c14:invertSolidFillFmt>
                <c14:spPr xmlns:c14="http://schemas.microsoft.com/office/drawing/2007/8/2/chart">
                  <a:solidFill>
                    <a:srgbClr val="FFFFFF"/>
                  </a:solidFill>
                  <a:ln>
                    <a:solidFill>
                      <a:srgbClr val="39A0AC"/>
                    </a:solidFill>
                  </a:ln>
                </c14:spPr>
              </c14:invertSolidFillFmt>
            </c:ext>
            <c:ext xmlns:c16="http://schemas.microsoft.com/office/drawing/2014/chart" uri="{C3380CC4-5D6E-409C-BE32-E72D297353CC}">
              <c16:uniqueId val="{00000004-DE12-4B89-997F-8CB08DDF9D80}"/>
            </c:ext>
          </c:extLst>
        </c:ser>
        <c:ser>
          <c:idx val="5"/>
          <c:order val="5"/>
          <c:tx>
            <c:v>6</c:v>
          </c:tx>
          <c:spPr>
            <a:solidFill>
              <a:srgbClr val="41EB68"/>
            </a:solidFill>
            <a:ln>
              <a:solidFill>
                <a:srgbClr val="41EB68"/>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ska möta personal som de känner</c:v>
              </c:pt>
            </c:strLit>
          </c:cat>
          <c:val>
            <c:numLit>
              <c:formatCode>General</c:formatCode>
              <c:ptCount val="1"/>
              <c:pt idx="0">
                <c:v>0.225661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41EB68"/>
                    </a:solidFill>
                  </a:ln>
                </c14:spPr>
              </c14:invertSolidFillFmt>
            </c:ext>
            <c:ext xmlns:c16="http://schemas.microsoft.com/office/drawing/2014/chart" uri="{C3380CC4-5D6E-409C-BE32-E72D297353CC}">
              <c16:uniqueId val="{00000005-DE12-4B89-997F-8CB08DDF9D80}"/>
            </c:ext>
          </c:extLst>
        </c:ser>
        <c:ser>
          <c:idx val="6"/>
          <c:order val="6"/>
          <c:tx>
            <c:v>7-UTMÄRKT</c:v>
          </c:tx>
          <c:spPr>
            <a:solidFill>
              <a:srgbClr val="278D3E"/>
            </a:solidFill>
            <a:ln>
              <a:solidFill>
                <a:srgbClr val="278D3E"/>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ska möta personal som de känner</c:v>
              </c:pt>
            </c:strLit>
          </c:cat>
          <c:val>
            <c:numLit>
              <c:formatCode>General</c:formatCode>
              <c:ptCount val="1"/>
              <c:pt idx="0">
                <c:v>0.27374300000000001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278D3E"/>
                    </a:solidFill>
                  </a:ln>
                </c14:spPr>
              </c14:invertSolidFillFmt>
            </c:ext>
            <c:ext xmlns:c16="http://schemas.microsoft.com/office/drawing/2014/chart" uri="{C3380CC4-5D6E-409C-BE32-E72D297353CC}">
              <c16:uniqueId val="{00000006-DE12-4B89-997F-8CB08DDF9D80}"/>
            </c:ext>
          </c:extLst>
        </c:ser>
        <c:ser>
          <c:idx val="7"/>
          <c:order val="7"/>
          <c:tx>
            <c:v>VET EJ</c:v>
          </c:tx>
          <c:spPr>
            <a:solidFill>
              <a:srgbClr val="DDDDDD"/>
            </a:solidFill>
            <a:ln>
              <a:solidFill>
                <a:srgbClr val="DDDDDD"/>
              </a:solidFill>
            </a:ln>
          </c:spPr>
          <c:invertIfNegative val="1"/>
          <c:cat>
            <c:strLit>
              <c:ptCount val="1"/>
              <c:pt idx="0">
                <c:v>Barnen ska möta personal som de känner</c:v>
              </c:pt>
            </c:strLit>
          </c:cat>
          <c:val>
            <c:numLit>
              <c:formatCode>General</c:formatCode>
              <c:ptCount val="1"/>
              <c:pt idx="0">
                <c:v>4.2630000000000003E-3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7-DE12-4B89-997F-8CB08DDF9D80}"/>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in val="0"/>
        </c:scaling>
        <c:delete val="0"/>
        <c:axPos val="b"/>
        <c:numFmt formatCode="0%;0%" sourceLinked="0"/>
        <c:majorTickMark val="cross"/>
        <c:minorTickMark val="out"/>
        <c:tickLblPos val="none"/>
        <c:spPr>
          <a:noFill/>
          <a:ln>
            <a:solidFill>
              <a:srgbClr val="DDDDDD"/>
            </a:solidFill>
          </a:ln>
        </c:spPr>
        <c:txPr>
          <a:bodyPr/>
          <a:lstStyle/>
          <a:p>
            <a:pPr>
              <a:defRPr sz="7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1"/>
        </c:manualLayout>
      </c:layout>
      <c:barChart>
        <c:barDir val="bar"/>
        <c:grouping val="percentStacked"/>
        <c:varyColors val="1"/>
        <c:ser>
          <c:idx val="0"/>
          <c:order val="0"/>
          <c:tx>
            <c:v>1-OTILLRÄCKLIG</c:v>
          </c:tx>
          <c:spPr>
            <a:solidFill>
              <a:srgbClr val="CC2A36"/>
            </a:solidFill>
            <a:ln>
              <a:solidFill>
                <a:srgbClr val="CC2A36"/>
              </a:solidFill>
            </a:ln>
          </c:spPr>
          <c:invertIfNegative val="1"/>
          <c:cat>
            <c:strLit>
              <c:ptCount val="1"/>
              <c:pt idx="0">
                <c:v>Barnen har möjlighet att ingå i mindre och större grupper under delar av dagen</c:v>
              </c:pt>
            </c:strLit>
          </c:cat>
          <c:val>
            <c:numLit>
              <c:formatCode>General</c:formatCode>
              <c:ptCount val="1"/>
              <c:pt idx="0">
                <c:v>1.4408000000000001E-2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CC2A36"/>
                    </a:solidFill>
                  </a:ln>
                </c14:spPr>
              </c14:invertSolidFillFmt>
            </c:ext>
            <c:ext xmlns:c16="http://schemas.microsoft.com/office/drawing/2014/chart" uri="{C3380CC4-5D6E-409C-BE32-E72D297353CC}">
              <c16:uniqueId val="{00000000-AA3E-449A-BF15-45348DC163DF}"/>
            </c:ext>
          </c:extLst>
        </c:ser>
        <c:ser>
          <c:idx val="1"/>
          <c:order val="1"/>
          <c:tx>
            <c:v>2</c:v>
          </c:tx>
          <c:spPr>
            <a:solidFill>
              <a:srgbClr val="EB6841"/>
            </a:solidFill>
            <a:ln>
              <a:solidFill>
                <a:srgbClr val="EB6841"/>
              </a:solidFill>
            </a:ln>
          </c:spPr>
          <c:invertIfNegative val="1"/>
          <c:cat>
            <c:strLit>
              <c:ptCount val="1"/>
              <c:pt idx="0">
                <c:v>Barnen har möjlighet att ingå i mindre och större grupper under delar av dagen</c:v>
              </c:pt>
            </c:strLit>
          </c:cat>
          <c:val>
            <c:numLit>
              <c:formatCode>General</c:formatCode>
              <c:ptCount val="1"/>
              <c:pt idx="0">
                <c:v>1.3469999999999999E-2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B6841"/>
                    </a:solidFill>
                  </a:ln>
                </c14:spPr>
              </c14:invertSolidFillFmt>
            </c:ext>
            <c:ext xmlns:c16="http://schemas.microsoft.com/office/drawing/2014/chart" uri="{C3380CC4-5D6E-409C-BE32-E72D297353CC}">
              <c16:uniqueId val="{00000001-AA3E-449A-BF15-45348DC163DF}"/>
            </c:ext>
          </c:extLst>
        </c:ser>
        <c:ser>
          <c:idx val="2"/>
          <c:order val="2"/>
          <c:tx>
            <c:v>3 - MINIMAL</c:v>
          </c:tx>
          <c:spPr>
            <a:solidFill>
              <a:srgbClr val="EDC951"/>
            </a:solidFill>
            <a:ln>
              <a:solidFill>
                <a:srgbClr val="EDC951"/>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ingå i mindre och större grupper under delar av dagen</c:v>
              </c:pt>
            </c:strLit>
          </c:cat>
          <c:val>
            <c:numLit>
              <c:formatCode>General</c:formatCode>
              <c:ptCount val="1"/>
              <c:pt idx="0">
                <c:v>6.0102000000000003E-2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DC951"/>
                    </a:solidFill>
                  </a:ln>
                </c14:spPr>
              </c14:invertSolidFillFmt>
            </c:ext>
            <c:ext xmlns:c16="http://schemas.microsoft.com/office/drawing/2014/chart" uri="{C3380CC4-5D6E-409C-BE32-E72D297353CC}">
              <c16:uniqueId val="{00000002-AA3E-449A-BF15-45348DC163DF}"/>
            </c:ext>
          </c:extLst>
        </c:ser>
        <c:ser>
          <c:idx val="3"/>
          <c:order val="3"/>
          <c:tx>
            <c:v>4</c:v>
          </c:tx>
          <c:spPr>
            <a:solidFill>
              <a:srgbClr val="99D9DF"/>
            </a:solidFill>
            <a:ln>
              <a:solidFill>
                <a:srgbClr val="99D9DF"/>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ingå i mindre och större grupper under delar av dagen</c:v>
              </c:pt>
            </c:strLit>
          </c:cat>
          <c:val>
            <c:numLit>
              <c:formatCode>General</c:formatCode>
              <c:ptCount val="1"/>
              <c:pt idx="0">
                <c:v>9.1900999999999997E-2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99D9DF"/>
                    </a:solidFill>
                  </a:ln>
                </c14:spPr>
              </c14:invertSolidFillFmt>
            </c:ext>
            <c:ext xmlns:c16="http://schemas.microsoft.com/office/drawing/2014/chart" uri="{C3380CC4-5D6E-409C-BE32-E72D297353CC}">
              <c16:uniqueId val="{00000003-AA3E-449A-BF15-45348DC163DF}"/>
            </c:ext>
          </c:extLst>
        </c:ser>
        <c:ser>
          <c:idx val="4"/>
          <c:order val="4"/>
          <c:tx>
            <c:v>5-GOD</c:v>
          </c:tx>
          <c:spPr>
            <a:solidFill>
              <a:srgbClr val="39A0AC"/>
            </a:solidFill>
            <a:ln>
              <a:solidFill>
                <a:srgbClr val="39A0AC"/>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ingå i mindre och större grupper under delar av dagen</c:v>
              </c:pt>
            </c:strLit>
          </c:cat>
          <c:val>
            <c:numLit>
              <c:formatCode>General</c:formatCode>
              <c:ptCount val="1"/>
              <c:pt idx="0">
                <c:v>0.34722900000000001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39A0AC"/>
                    </a:solidFill>
                  </a:ln>
                </c14:spPr>
              </c14:invertSolidFillFmt>
            </c:ext>
            <c:ext xmlns:c16="http://schemas.microsoft.com/office/drawing/2014/chart" uri="{C3380CC4-5D6E-409C-BE32-E72D297353CC}">
              <c16:uniqueId val="{00000004-AA3E-449A-BF15-45348DC163DF}"/>
            </c:ext>
          </c:extLst>
        </c:ser>
        <c:ser>
          <c:idx val="5"/>
          <c:order val="5"/>
          <c:tx>
            <c:v>6</c:v>
          </c:tx>
          <c:spPr>
            <a:solidFill>
              <a:srgbClr val="41EB68"/>
            </a:solidFill>
            <a:ln>
              <a:solidFill>
                <a:srgbClr val="41EB68"/>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ingå i mindre och större grupper under delar av dagen</c:v>
              </c:pt>
            </c:strLit>
          </c:cat>
          <c:val>
            <c:numLit>
              <c:formatCode>General</c:formatCode>
              <c:ptCount val="1"/>
              <c:pt idx="0">
                <c:v>0.16189300000000001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41EB68"/>
                    </a:solidFill>
                  </a:ln>
                </c14:spPr>
              </c14:invertSolidFillFmt>
            </c:ext>
            <c:ext xmlns:c16="http://schemas.microsoft.com/office/drawing/2014/chart" uri="{C3380CC4-5D6E-409C-BE32-E72D297353CC}">
              <c16:uniqueId val="{00000005-AA3E-449A-BF15-45348DC163DF}"/>
            </c:ext>
          </c:extLst>
        </c:ser>
        <c:ser>
          <c:idx val="6"/>
          <c:order val="6"/>
          <c:tx>
            <c:v>7-UTMÄRKT</c:v>
          </c:tx>
          <c:spPr>
            <a:solidFill>
              <a:srgbClr val="278D3E"/>
            </a:solidFill>
            <a:ln>
              <a:solidFill>
                <a:srgbClr val="278D3E"/>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ingå i mindre och större grupper under delar av dagen</c:v>
              </c:pt>
            </c:strLit>
          </c:cat>
          <c:val>
            <c:numLit>
              <c:formatCode>General</c:formatCode>
              <c:ptCount val="1"/>
              <c:pt idx="0">
                <c:v>0.219608</c:v>
              </c:pt>
            </c:numLit>
          </c:val>
          <c:extLst>
            <c:ext xmlns:c14="http://schemas.microsoft.com/office/drawing/2007/8/2/chart" uri="{6F2FDCE9-48DA-4B69-8628-5D25D57E5C99}">
              <c14:invertSolidFillFmt>
                <c14:spPr xmlns:c14="http://schemas.microsoft.com/office/drawing/2007/8/2/chart">
                  <a:solidFill>
                    <a:srgbClr val="FFFFFF"/>
                  </a:solidFill>
                  <a:ln>
                    <a:solidFill>
                      <a:srgbClr val="278D3E"/>
                    </a:solidFill>
                  </a:ln>
                </c14:spPr>
              </c14:invertSolidFillFmt>
            </c:ext>
            <c:ext xmlns:c16="http://schemas.microsoft.com/office/drawing/2014/chart" uri="{C3380CC4-5D6E-409C-BE32-E72D297353CC}">
              <c16:uniqueId val="{00000006-AA3E-449A-BF15-45348DC163DF}"/>
            </c:ext>
          </c:extLst>
        </c:ser>
        <c:ser>
          <c:idx val="7"/>
          <c:order val="7"/>
          <c:tx>
            <c:v>VET EJ</c:v>
          </c:tx>
          <c:spPr>
            <a:solidFill>
              <a:srgbClr val="DDDDDD"/>
            </a:solidFill>
            <a:ln>
              <a:solidFill>
                <a:srgbClr val="DDDDDD"/>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ingå i mindre och större grupper under delar av dagen</c:v>
              </c:pt>
            </c:strLit>
          </c:cat>
          <c:val>
            <c:numLit>
              <c:formatCode>General</c:formatCode>
              <c:ptCount val="1"/>
              <c:pt idx="0">
                <c:v>9.1389999999999999E-2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7-AA3E-449A-BF15-45348DC163DF}"/>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in val="0"/>
        </c:scaling>
        <c:delete val="0"/>
        <c:axPos val="b"/>
        <c:numFmt formatCode="0%;0%" sourceLinked="0"/>
        <c:majorTickMark val="none"/>
        <c:minorTickMark val="none"/>
        <c:tickLblPos val="none"/>
        <c:spPr>
          <a:noFill/>
          <a:ln>
            <a:solidFill>
              <a:srgbClr val="DDDDDD"/>
            </a:solidFill>
          </a:ln>
        </c:spPr>
        <c:txPr>
          <a:bodyPr/>
          <a:lstStyle/>
          <a:p>
            <a:pPr>
              <a:defRPr sz="7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1"/>
        </c:manualLayout>
      </c:layout>
      <c:barChart>
        <c:barDir val="bar"/>
        <c:grouping val="percentStacked"/>
        <c:varyColors val="1"/>
        <c:ser>
          <c:idx val="0"/>
          <c:order val="0"/>
          <c:tx>
            <c:v>1-OTILLRÄCKLIG</c:v>
          </c:tx>
          <c:spPr>
            <a:solidFill>
              <a:srgbClr val="CC2A36"/>
            </a:solidFill>
            <a:ln>
              <a:solidFill>
                <a:srgbClr val="CC2A36"/>
              </a:solidFill>
            </a:ln>
          </c:spPr>
          <c:invertIfNegative val="1"/>
          <c:cat>
            <c:strLit>
              <c:ptCount val="1"/>
              <c:pt idx="0">
                <c:v>Barnen har möjlighet att ha inflytande på verksamhetens innehåll</c:v>
              </c:pt>
            </c:strLit>
          </c:cat>
          <c:val>
            <c:numLit>
              <c:formatCode>General</c:formatCode>
              <c:ptCount val="1"/>
              <c:pt idx="0">
                <c:v>7.2459999999999998E-3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CC2A36"/>
                    </a:solidFill>
                  </a:ln>
                </c14:spPr>
              </c14:invertSolidFillFmt>
            </c:ext>
            <c:ext xmlns:c16="http://schemas.microsoft.com/office/drawing/2014/chart" uri="{C3380CC4-5D6E-409C-BE32-E72D297353CC}">
              <c16:uniqueId val="{00000000-0FA0-4939-A60E-4E5F50582A7A}"/>
            </c:ext>
          </c:extLst>
        </c:ser>
        <c:ser>
          <c:idx val="1"/>
          <c:order val="1"/>
          <c:tx>
            <c:v>2</c:v>
          </c:tx>
          <c:spPr>
            <a:solidFill>
              <a:srgbClr val="EB6841"/>
            </a:solidFill>
            <a:ln>
              <a:solidFill>
                <a:srgbClr val="EB6841"/>
              </a:solidFill>
            </a:ln>
          </c:spPr>
          <c:invertIfNegative val="1"/>
          <c:cat>
            <c:strLit>
              <c:ptCount val="1"/>
              <c:pt idx="0">
                <c:v>Barnen har möjlighet att ha inflytande på verksamhetens innehåll</c:v>
              </c:pt>
            </c:strLit>
          </c:cat>
          <c:val>
            <c:numLit>
              <c:formatCode>General</c:formatCode>
              <c:ptCount val="1"/>
              <c:pt idx="0">
                <c:v>7.7580000000000001E-3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B6841"/>
                    </a:solidFill>
                  </a:ln>
                </c14:spPr>
              </c14:invertSolidFillFmt>
            </c:ext>
            <c:ext xmlns:c16="http://schemas.microsoft.com/office/drawing/2014/chart" uri="{C3380CC4-5D6E-409C-BE32-E72D297353CC}">
              <c16:uniqueId val="{00000001-0FA0-4939-A60E-4E5F50582A7A}"/>
            </c:ext>
          </c:extLst>
        </c:ser>
        <c:ser>
          <c:idx val="2"/>
          <c:order val="2"/>
          <c:tx>
            <c:v>3 - MINIMAL</c:v>
          </c:tx>
          <c:spPr>
            <a:solidFill>
              <a:srgbClr val="EDC951"/>
            </a:solidFill>
            <a:ln>
              <a:solidFill>
                <a:srgbClr val="EDC951"/>
              </a:solidFill>
            </a:ln>
          </c:spPr>
          <c:invertIfNegative val="1"/>
          <c:cat>
            <c:strLit>
              <c:ptCount val="1"/>
              <c:pt idx="0">
                <c:v>Barnen har möjlighet att ha inflytande på verksamhetens innehåll</c:v>
              </c:pt>
            </c:strLit>
          </c:cat>
          <c:val>
            <c:numLit>
              <c:formatCode>General</c:formatCode>
              <c:ptCount val="1"/>
              <c:pt idx="0">
                <c:v>3.7339999999999998E-2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DC951"/>
                    </a:solidFill>
                  </a:ln>
                </c14:spPr>
              </c14:invertSolidFillFmt>
            </c:ext>
            <c:ext xmlns:c16="http://schemas.microsoft.com/office/drawing/2014/chart" uri="{C3380CC4-5D6E-409C-BE32-E72D297353CC}">
              <c16:uniqueId val="{00000002-0FA0-4939-A60E-4E5F50582A7A}"/>
            </c:ext>
          </c:extLst>
        </c:ser>
        <c:ser>
          <c:idx val="3"/>
          <c:order val="3"/>
          <c:tx>
            <c:v>4</c:v>
          </c:tx>
          <c:spPr>
            <a:solidFill>
              <a:srgbClr val="99D9DF"/>
            </a:solidFill>
            <a:ln>
              <a:solidFill>
                <a:srgbClr val="99D9DF"/>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ha inflytande på verksamhetens innehåll</c:v>
              </c:pt>
            </c:strLit>
          </c:cat>
          <c:val>
            <c:numLit>
              <c:formatCode>General</c:formatCode>
              <c:ptCount val="1"/>
              <c:pt idx="0">
                <c:v>7.3913000000000006E-2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99D9DF"/>
                    </a:solidFill>
                  </a:ln>
                </c14:spPr>
              </c14:invertSolidFillFmt>
            </c:ext>
            <c:ext xmlns:c16="http://schemas.microsoft.com/office/drawing/2014/chart" uri="{C3380CC4-5D6E-409C-BE32-E72D297353CC}">
              <c16:uniqueId val="{00000003-0FA0-4939-A60E-4E5F50582A7A}"/>
            </c:ext>
          </c:extLst>
        </c:ser>
        <c:ser>
          <c:idx val="4"/>
          <c:order val="4"/>
          <c:tx>
            <c:v>5-GOD</c:v>
          </c:tx>
          <c:spPr>
            <a:solidFill>
              <a:srgbClr val="39A0AC"/>
            </a:solidFill>
            <a:ln>
              <a:solidFill>
                <a:srgbClr val="39A0AC"/>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ha inflytande på verksamhetens innehåll</c:v>
              </c:pt>
            </c:strLit>
          </c:cat>
          <c:val>
            <c:numLit>
              <c:formatCode>General</c:formatCode>
              <c:ptCount val="1"/>
              <c:pt idx="0">
                <c:v>0.28533700000000001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39A0AC"/>
                    </a:solidFill>
                  </a:ln>
                </c14:spPr>
              </c14:invertSolidFillFmt>
            </c:ext>
            <c:ext xmlns:c16="http://schemas.microsoft.com/office/drawing/2014/chart" uri="{C3380CC4-5D6E-409C-BE32-E72D297353CC}">
              <c16:uniqueId val="{00000004-0FA0-4939-A60E-4E5F50582A7A}"/>
            </c:ext>
          </c:extLst>
        </c:ser>
        <c:ser>
          <c:idx val="5"/>
          <c:order val="5"/>
          <c:tx>
            <c:v>6</c:v>
          </c:tx>
          <c:spPr>
            <a:solidFill>
              <a:srgbClr val="41EB68"/>
            </a:solidFill>
            <a:ln>
              <a:solidFill>
                <a:srgbClr val="41EB68"/>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ha inflytande på verksamhetens innehåll</c:v>
              </c:pt>
            </c:strLit>
          </c:cat>
          <c:val>
            <c:numLit>
              <c:formatCode>General</c:formatCode>
              <c:ptCount val="1"/>
              <c:pt idx="0">
                <c:v>0.14808199999999999</c:v>
              </c:pt>
            </c:numLit>
          </c:val>
          <c:extLst>
            <c:ext xmlns:c14="http://schemas.microsoft.com/office/drawing/2007/8/2/chart" uri="{6F2FDCE9-48DA-4B69-8628-5D25D57E5C99}">
              <c14:invertSolidFillFmt>
                <c14:spPr xmlns:c14="http://schemas.microsoft.com/office/drawing/2007/8/2/chart">
                  <a:solidFill>
                    <a:srgbClr val="FFFFFF"/>
                  </a:solidFill>
                  <a:ln>
                    <a:solidFill>
                      <a:srgbClr val="41EB68"/>
                    </a:solidFill>
                  </a:ln>
                </c14:spPr>
              </c14:invertSolidFillFmt>
            </c:ext>
            <c:ext xmlns:c16="http://schemas.microsoft.com/office/drawing/2014/chart" uri="{C3380CC4-5D6E-409C-BE32-E72D297353CC}">
              <c16:uniqueId val="{00000005-0FA0-4939-A60E-4E5F50582A7A}"/>
            </c:ext>
          </c:extLst>
        </c:ser>
        <c:ser>
          <c:idx val="6"/>
          <c:order val="6"/>
          <c:tx>
            <c:v>7-UTMÄRKT</c:v>
          </c:tx>
          <c:spPr>
            <a:solidFill>
              <a:srgbClr val="278D3E"/>
            </a:solidFill>
            <a:ln>
              <a:solidFill>
                <a:srgbClr val="278D3E"/>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ha inflytande på verksamhetens innehåll</c:v>
              </c:pt>
            </c:strLit>
          </c:cat>
          <c:val>
            <c:numLit>
              <c:formatCode>General</c:formatCode>
              <c:ptCount val="1"/>
              <c:pt idx="0">
                <c:v>0.19028100000000001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278D3E"/>
                    </a:solidFill>
                  </a:ln>
                </c14:spPr>
              </c14:invertSolidFillFmt>
            </c:ext>
            <c:ext xmlns:c16="http://schemas.microsoft.com/office/drawing/2014/chart" uri="{C3380CC4-5D6E-409C-BE32-E72D297353CC}">
              <c16:uniqueId val="{00000006-0FA0-4939-A60E-4E5F50582A7A}"/>
            </c:ext>
          </c:extLst>
        </c:ser>
        <c:ser>
          <c:idx val="7"/>
          <c:order val="7"/>
          <c:tx>
            <c:v>VET EJ</c:v>
          </c:tx>
          <c:spPr>
            <a:solidFill>
              <a:srgbClr val="DDDDDD"/>
            </a:solidFill>
            <a:ln>
              <a:solidFill>
                <a:srgbClr val="DDDDDD"/>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ha inflytande på verksamhetens innehåll</c:v>
              </c:pt>
            </c:strLit>
          </c:cat>
          <c:val>
            <c:numLit>
              <c:formatCode>General</c:formatCode>
              <c:ptCount val="1"/>
              <c:pt idx="0">
                <c:v>0.25004300000000002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7-0FA0-4939-A60E-4E5F50582A7A}"/>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in val="0"/>
        </c:scaling>
        <c:delete val="0"/>
        <c:axPos val="b"/>
        <c:numFmt formatCode="0%;0%" sourceLinked="0"/>
        <c:majorTickMark val="none"/>
        <c:minorTickMark val="none"/>
        <c:tickLblPos val="none"/>
        <c:spPr>
          <a:noFill/>
          <a:ln>
            <a:solidFill>
              <a:srgbClr val="DDDDDD"/>
            </a:solidFill>
          </a:ln>
        </c:spPr>
        <c:txPr>
          <a:bodyPr/>
          <a:lstStyle/>
          <a:p>
            <a:pPr>
              <a:defRPr sz="7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1"/>
        </c:manualLayout>
      </c:layout>
      <c:barChart>
        <c:barDir val="bar"/>
        <c:grouping val="percentStacked"/>
        <c:varyColors val="1"/>
        <c:ser>
          <c:idx val="0"/>
          <c:order val="0"/>
          <c:tx>
            <c:v>1-OTILLRÄCKLIG</c:v>
          </c:tx>
          <c:spPr>
            <a:solidFill>
              <a:srgbClr val="CC2A36"/>
            </a:solidFill>
            <a:ln>
              <a:solidFill>
                <a:srgbClr val="CC2A36"/>
              </a:solidFill>
            </a:ln>
          </c:spPr>
          <c:invertIfNegative val="1"/>
          <c:cat>
            <c:strLit>
              <c:ptCount val="1"/>
              <c:pt idx="0">
                <c:v>Barnen ska lära sig hur man fungerar tillsammans i en grupp</c:v>
              </c:pt>
            </c:strLit>
          </c:cat>
          <c:val>
            <c:numLit>
              <c:formatCode>General</c:formatCode>
              <c:ptCount val="1"/>
              <c:pt idx="0">
                <c:v>4.6889999999999996E-3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CC2A36"/>
                    </a:solidFill>
                  </a:ln>
                </c14:spPr>
              </c14:invertSolidFillFmt>
            </c:ext>
            <c:ext xmlns:c16="http://schemas.microsoft.com/office/drawing/2014/chart" uri="{C3380CC4-5D6E-409C-BE32-E72D297353CC}">
              <c16:uniqueId val="{00000000-890D-49C0-ABEA-C0052353189D}"/>
            </c:ext>
          </c:extLst>
        </c:ser>
        <c:ser>
          <c:idx val="1"/>
          <c:order val="1"/>
          <c:tx>
            <c:v>2</c:v>
          </c:tx>
          <c:spPr>
            <a:solidFill>
              <a:srgbClr val="EB6841"/>
            </a:solidFill>
            <a:ln>
              <a:solidFill>
                <a:srgbClr val="EB6841"/>
              </a:solidFill>
            </a:ln>
          </c:spPr>
          <c:invertIfNegative val="1"/>
          <c:cat>
            <c:strLit>
              <c:ptCount val="1"/>
              <c:pt idx="0">
                <c:v>Barnen ska lära sig hur man fungerar tillsammans i en grupp</c:v>
              </c:pt>
            </c:strLit>
          </c:cat>
          <c:val>
            <c:numLit>
              <c:formatCode>General</c:formatCode>
              <c:ptCount val="1"/>
              <c:pt idx="0">
                <c:v>4.5180000000000003E-3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B6841"/>
                    </a:solidFill>
                  </a:ln>
                </c14:spPr>
              </c14:invertSolidFillFmt>
            </c:ext>
            <c:ext xmlns:c16="http://schemas.microsoft.com/office/drawing/2014/chart" uri="{C3380CC4-5D6E-409C-BE32-E72D297353CC}">
              <c16:uniqueId val="{00000001-890D-49C0-ABEA-C0052353189D}"/>
            </c:ext>
          </c:extLst>
        </c:ser>
        <c:ser>
          <c:idx val="2"/>
          <c:order val="2"/>
          <c:tx>
            <c:v>3 - MINIMAL</c:v>
          </c:tx>
          <c:spPr>
            <a:solidFill>
              <a:srgbClr val="EDC951"/>
            </a:solidFill>
            <a:ln>
              <a:solidFill>
                <a:srgbClr val="EDC951"/>
              </a:solidFill>
            </a:ln>
          </c:spPr>
          <c:invertIfNegative val="1"/>
          <c:cat>
            <c:strLit>
              <c:ptCount val="1"/>
              <c:pt idx="0">
                <c:v>Barnen ska lära sig hur man fungerar tillsammans i en grupp</c:v>
              </c:pt>
            </c:strLit>
          </c:cat>
          <c:val>
            <c:numLit>
              <c:formatCode>General</c:formatCode>
              <c:ptCount val="1"/>
              <c:pt idx="0">
                <c:v>2.1909999999999999E-2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DC951"/>
                    </a:solidFill>
                  </a:ln>
                </c14:spPr>
              </c14:invertSolidFillFmt>
            </c:ext>
            <c:ext xmlns:c16="http://schemas.microsoft.com/office/drawing/2014/chart" uri="{C3380CC4-5D6E-409C-BE32-E72D297353CC}">
              <c16:uniqueId val="{00000002-890D-49C0-ABEA-C0052353189D}"/>
            </c:ext>
          </c:extLst>
        </c:ser>
        <c:ser>
          <c:idx val="3"/>
          <c:order val="3"/>
          <c:tx>
            <c:v>4</c:v>
          </c:tx>
          <c:spPr>
            <a:solidFill>
              <a:srgbClr val="99D9DF"/>
            </a:solidFill>
            <a:ln>
              <a:solidFill>
                <a:srgbClr val="99D9DF"/>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ska lära sig hur man fungerar tillsammans i en grupp</c:v>
              </c:pt>
            </c:strLit>
          </c:cat>
          <c:val>
            <c:numLit>
              <c:formatCode>General</c:formatCode>
              <c:ptCount val="1"/>
              <c:pt idx="0">
                <c:v>5.2003000000000001E-2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99D9DF"/>
                    </a:solidFill>
                  </a:ln>
                </c14:spPr>
              </c14:invertSolidFillFmt>
            </c:ext>
            <c:ext xmlns:c16="http://schemas.microsoft.com/office/drawing/2014/chart" uri="{C3380CC4-5D6E-409C-BE32-E72D297353CC}">
              <c16:uniqueId val="{00000003-890D-49C0-ABEA-C0052353189D}"/>
            </c:ext>
          </c:extLst>
        </c:ser>
        <c:ser>
          <c:idx val="4"/>
          <c:order val="4"/>
          <c:tx>
            <c:v>5-GOD</c:v>
          </c:tx>
          <c:spPr>
            <a:solidFill>
              <a:srgbClr val="39A0AC"/>
            </a:solidFill>
            <a:ln>
              <a:solidFill>
                <a:srgbClr val="39A0AC"/>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ska lära sig hur man fungerar tillsammans i en grupp</c:v>
              </c:pt>
            </c:strLit>
          </c:cat>
          <c:val>
            <c:numLit>
              <c:formatCode>General</c:formatCode>
              <c:ptCount val="1"/>
              <c:pt idx="0">
                <c:v>0.29386200000000001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39A0AC"/>
                    </a:solidFill>
                  </a:ln>
                </c14:spPr>
              </c14:invertSolidFillFmt>
            </c:ext>
            <c:ext xmlns:c16="http://schemas.microsoft.com/office/drawing/2014/chart" uri="{C3380CC4-5D6E-409C-BE32-E72D297353CC}">
              <c16:uniqueId val="{00000004-890D-49C0-ABEA-C0052353189D}"/>
            </c:ext>
          </c:extLst>
        </c:ser>
        <c:ser>
          <c:idx val="5"/>
          <c:order val="5"/>
          <c:tx>
            <c:v>6</c:v>
          </c:tx>
          <c:spPr>
            <a:solidFill>
              <a:srgbClr val="41EB68"/>
            </a:solidFill>
            <a:ln>
              <a:solidFill>
                <a:srgbClr val="41EB68"/>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ska lära sig hur man fungerar tillsammans i en grupp</c:v>
              </c:pt>
            </c:strLit>
          </c:cat>
          <c:val>
            <c:numLit>
              <c:formatCode>General</c:formatCode>
              <c:ptCount val="1"/>
              <c:pt idx="0">
                <c:v>0.21082699999999999</c:v>
              </c:pt>
            </c:numLit>
          </c:val>
          <c:extLst>
            <c:ext xmlns:c14="http://schemas.microsoft.com/office/drawing/2007/8/2/chart" uri="{6F2FDCE9-48DA-4B69-8628-5D25D57E5C99}">
              <c14:invertSolidFillFmt>
                <c14:spPr xmlns:c14="http://schemas.microsoft.com/office/drawing/2007/8/2/chart">
                  <a:solidFill>
                    <a:srgbClr val="FFFFFF"/>
                  </a:solidFill>
                  <a:ln>
                    <a:solidFill>
                      <a:srgbClr val="41EB68"/>
                    </a:solidFill>
                  </a:ln>
                </c14:spPr>
              </c14:invertSolidFillFmt>
            </c:ext>
            <c:ext xmlns:c16="http://schemas.microsoft.com/office/drawing/2014/chart" uri="{C3380CC4-5D6E-409C-BE32-E72D297353CC}">
              <c16:uniqueId val="{00000005-890D-49C0-ABEA-C0052353189D}"/>
            </c:ext>
          </c:extLst>
        </c:ser>
        <c:ser>
          <c:idx val="6"/>
          <c:order val="6"/>
          <c:tx>
            <c:v>7-UTMÄRKT</c:v>
          </c:tx>
          <c:spPr>
            <a:solidFill>
              <a:srgbClr val="278D3E"/>
            </a:solidFill>
            <a:ln>
              <a:solidFill>
                <a:srgbClr val="278D3E"/>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ska lära sig hur man fungerar tillsammans i en grupp</c:v>
              </c:pt>
            </c:strLit>
          </c:cat>
          <c:val>
            <c:numLit>
              <c:formatCode>General</c:formatCode>
              <c:ptCount val="1"/>
              <c:pt idx="0">
                <c:v>0.310145</c:v>
              </c:pt>
            </c:numLit>
          </c:val>
          <c:extLst>
            <c:ext xmlns:c14="http://schemas.microsoft.com/office/drawing/2007/8/2/chart" uri="{6F2FDCE9-48DA-4B69-8628-5D25D57E5C99}">
              <c14:invertSolidFillFmt>
                <c14:spPr xmlns:c14="http://schemas.microsoft.com/office/drawing/2007/8/2/chart">
                  <a:solidFill>
                    <a:srgbClr val="FFFFFF"/>
                  </a:solidFill>
                  <a:ln>
                    <a:solidFill>
                      <a:srgbClr val="278D3E"/>
                    </a:solidFill>
                  </a:ln>
                </c14:spPr>
              </c14:invertSolidFillFmt>
            </c:ext>
            <c:ext xmlns:c16="http://schemas.microsoft.com/office/drawing/2014/chart" uri="{C3380CC4-5D6E-409C-BE32-E72D297353CC}">
              <c16:uniqueId val="{00000006-890D-49C0-ABEA-C0052353189D}"/>
            </c:ext>
          </c:extLst>
        </c:ser>
        <c:ser>
          <c:idx val="7"/>
          <c:order val="7"/>
          <c:tx>
            <c:v>VET EJ</c:v>
          </c:tx>
          <c:spPr>
            <a:solidFill>
              <a:srgbClr val="DDDDDD"/>
            </a:solidFill>
            <a:ln>
              <a:solidFill>
                <a:srgbClr val="DDDDDD"/>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ska lära sig hur man fungerar tillsammans i en grupp</c:v>
              </c:pt>
            </c:strLit>
          </c:cat>
          <c:val>
            <c:numLit>
              <c:formatCode>General</c:formatCode>
              <c:ptCount val="1"/>
              <c:pt idx="0">
                <c:v>0.102046</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7-890D-49C0-ABEA-C0052353189D}"/>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in val="0"/>
        </c:scaling>
        <c:delete val="0"/>
        <c:axPos val="b"/>
        <c:numFmt formatCode="0%;0%" sourceLinked="0"/>
        <c:majorTickMark val="none"/>
        <c:minorTickMark val="none"/>
        <c:tickLblPos val="none"/>
        <c:spPr>
          <a:noFill/>
          <a:ln>
            <a:solidFill>
              <a:srgbClr val="DDDDDD"/>
            </a:solidFill>
          </a:ln>
        </c:spPr>
        <c:txPr>
          <a:bodyPr/>
          <a:lstStyle/>
          <a:p>
            <a:pPr>
              <a:defRPr sz="7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1"/>
        </c:manualLayout>
      </c:layout>
      <c:barChart>
        <c:barDir val="bar"/>
        <c:grouping val="percentStacked"/>
        <c:varyColors val="1"/>
        <c:ser>
          <c:idx val="0"/>
          <c:order val="0"/>
          <c:tx>
            <c:v>1-OTILLRÄCKLIG</c:v>
          </c:tx>
          <c:spPr>
            <a:solidFill>
              <a:srgbClr val="CC2A36"/>
            </a:solidFill>
            <a:ln>
              <a:solidFill>
                <a:srgbClr val="CC2A36"/>
              </a:solidFill>
            </a:ln>
          </c:spPr>
          <c:invertIfNegative val="1"/>
          <c:cat>
            <c:strLit>
              <c:ptCount val="1"/>
              <c:pt idx="0">
                <c:v>Barnen ska känna glädjen av att lära sig och känna att de behövs i gruppen</c:v>
              </c:pt>
            </c:strLit>
          </c:cat>
          <c:val>
            <c:numLit>
              <c:formatCode>General</c:formatCode>
              <c:ptCount val="1"/>
              <c:pt idx="0">
                <c:v>6.7349999999999997E-3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CC2A36"/>
                    </a:solidFill>
                  </a:ln>
                </c14:spPr>
              </c14:invertSolidFillFmt>
            </c:ext>
            <c:ext xmlns:c16="http://schemas.microsoft.com/office/drawing/2014/chart" uri="{C3380CC4-5D6E-409C-BE32-E72D297353CC}">
              <c16:uniqueId val="{00000000-D86C-4CD8-80A3-01C971E45119}"/>
            </c:ext>
          </c:extLst>
        </c:ser>
        <c:ser>
          <c:idx val="1"/>
          <c:order val="1"/>
          <c:tx>
            <c:v>2</c:v>
          </c:tx>
          <c:spPr>
            <a:solidFill>
              <a:srgbClr val="EB6841"/>
            </a:solidFill>
            <a:ln>
              <a:solidFill>
                <a:srgbClr val="EB6841"/>
              </a:solidFill>
            </a:ln>
          </c:spPr>
          <c:invertIfNegative val="1"/>
          <c:cat>
            <c:strLit>
              <c:ptCount val="1"/>
              <c:pt idx="0">
                <c:v>Barnen ska känna glädjen av att lära sig och känna att de behövs i gruppen</c:v>
              </c:pt>
            </c:strLit>
          </c:cat>
          <c:val>
            <c:numLit>
              <c:formatCode>General</c:formatCode>
              <c:ptCount val="1"/>
              <c:pt idx="0">
                <c:v>7.417E-3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B6841"/>
                    </a:solidFill>
                  </a:ln>
                </c14:spPr>
              </c14:invertSolidFillFmt>
            </c:ext>
            <c:ext xmlns:c16="http://schemas.microsoft.com/office/drawing/2014/chart" uri="{C3380CC4-5D6E-409C-BE32-E72D297353CC}">
              <c16:uniqueId val="{00000001-D86C-4CD8-80A3-01C971E45119}"/>
            </c:ext>
          </c:extLst>
        </c:ser>
        <c:ser>
          <c:idx val="2"/>
          <c:order val="2"/>
          <c:tx>
            <c:v>3 - MINIMAL</c:v>
          </c:tx>
          <c:spPr>
            <a:solidFill>
              <a:srgbClr val="EDC951"/>
            </a:solidFill>
            <a:ln>
              <a:solidFill>
                <a:srgbClr val="EDC951"/>
              </a:solidFill>
            </a:ln>
          </c:spPr>
          <c:invertIfNegative val="1"/>
          <c:cat>
            <c:strLit>
              <c:ptCount val="1"/>
              <c:pt idx="0">
                <c:v>Barnen ska känna glädjen av att lära sig och känna att de behövs i gruppen</c:v>
              </c:pt>
            </c:strLit>
          </c:cat>
          <c:val>
            <c:numLit>
              <c:formatCode>General</c:formatCode>
              <c:ptCount val="1"/>
              <c:pt idx="0">
                <c:v>3.5124000000000002E-2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DC951"/>
                    </a:solidFill>
                  </a:ln>
                </c14:spPr>
              </c14:invertSolidFillFmt>
            </c:ext>
            <c:ext xmlns:c16="http://schemas.microsoft.com/office/drawing/2014/chart" uri="{C3380CC4-5D6E-409C-BE32-E72D297353CC}">
              <c16:uniqueId val="{00000002-D86C-4CD8-80A3-01C971E45119}"/>
            </c:ext>
          </c:extLst>
        </c:ser>
        <c:ser>
          <c:idx val="3"/>
          <c:order val="3"/>
          <c:tx>
            <c:v>4</c:v>
          </c:tx>
          <c:spPr>
            <a:solidFill>
              <a:srgbClr val="99D9DF"/>
            </a:solidFill>
            <a:ln>
              <a:solidFill>
                <a:srgbClr val="99D9DF"/>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ska känna glädjen av att lära sig och känna att de behövs i gruppen</c:v>
              </c:pt>
            </c:strLit>
          </c:cat>
          <c:val>
            <c:numLit>
              <c:formatCode>General</c:formatCode>
              <c:ptCount val="1"/>
              <c:pt idx="0">
                <c:v>8.3717E-2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99D9DF"/>
                    </a:solidFill>
                  </a:ln>
                </c14:spPr>
              </c14:invertSolidFillFmt>
            </c:ext>
            <c:ext xmlns:c16="http://schemas.microsoft.com/office/drawing/2014/chart" uri="{C3380CC4-5D6E-409C-BE32-E72D297353CC}">
              <c16:uniqueId val="{00000003-D86C-4CD8-80A3-01C971E45119}"/>
            </c:ext>
          </c:extLst>
        </c:ser>
        <c:ser>
          <c:idx val="4"/>
          <c:order val="4"/>
          <c:tx>
            <c:v>5-GOD</c:v>
          </c:tx>
          <c:spPr>
            <a:solidFill>
              <a:srgbClr val="39A0AC"/>
            </a:solidFill>
            <a:ln>
              <a:solidFill>
                <a:srgbClr val="39A0AC"/>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ska känna glädjen av att lära sig och känna att de behövs i gruppen</c:v>
              </c:pt>
            </c:strLit>
          </c:cat>
          <c:val>
            <c:numLit>
              <c:formatCode>General</c:formatCode>
              <c:ptCount val="1"/>
              <c:pt idx="0">
                <c:v>0.30775799999999998</c:v>
              </c:pt>
            </c:numLit>
          </c:val>
          <c:extLst>
            <c:ext xmlns:c14="http://schemas.microsoft.com/office/drawing/2007/8/2/chart" uri="{6F2FDCE9-48DA-4B69-8628-5D25D57E5C99}">
              <c14:invertSolidFillFmt>
                <c14:spPr xmlns:c14="http://schemas.microsoft.com/office/drawing/2007/8/2/chart">
                  <a:solidFill>
                    <a:srgbClr val="FFFFFF"/>
                  </a:solidFill>
                  <a:ln>
                    <a:solidFill>
                      <a:srgbClr val="39A0AC"/>
                    </a:solidFill>
                  </a:ln>
                </c14:spPr>
              </c14:invertSolidFillFmt>
            </c:ext>
            <c:ext xmlns:c16="http://schemas.microsoft.com/office/drawing/2014/chart" uri="{C3380CC4-5D6E-409C-BE32-E72D297353CC}">
              <c16:uniqueId val="{00000004-D86C-4CD8-80A3-01C971E45119}"/>
            </c:ext>
          </c:extLst>
        </c:ser>
        <c:ser>
          <c:idx val="5"/>
          <c:order val="5"/>
          <c:tx>
            <c:v>6</c:v>
          </c:tx>
          <c:spPr>
            <a:solidFill>
              <a:srgbClr val="41EB68"/>
            </a:solidFill>
            <a:ln>
              <a:solidFill>
                <a:srgbClr val="41EB68"/>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ska känna glädjen av att lära sig och känna att de behövs i gruppen</c:v>
              </c:pt>
            </c:strLit>
          </c:cat>
          <c:val>
            <c:numLit>
              <c:formatCode>General</c:formatCode>
              <c:ptCount val="1"/>
              <c:pt idx="0">
                <c:v>0.215004</c:v>
              </c:pt>
            </c:numLit>
          </c:val>
          <c:extLst>
            <c:ext xmlns:c14="http://schemas.microsoft.com/office/drawing/2007/8/2/chart" uri="{6F2FDCE9-48DA-4B69-8628-5D25D57E5C99}">
              <c14:invertSolidFillFmt>
                <c14:spPr xmlns:c14="http://schemas.microsoft.com/office/drawing/2007/8/2/chart">
                  <a:solidFill>
                    <a:srgbClr val="FFFFFF"/>
                  </a:solidFill>
                  <a:ln>
                    <a:solidFill>
                      <a:srgbClr val="41EB68"/>
                    </a:solidFill>
                  </a:ln>
                </c14:spPr>
              </c14:invertSolidFillFmt>
            </c:ext>
            <c:ext xmlns:c16="http://schemas.microsoft.com/office/drawing/2014/chart" uri="{C3380CC4-5D6E-409C-BE32-E72D297353CC}">
              <c16:uniqueId val="{00000005-D86C-4CD8-80A3-01C971E45119}"/>
            </c:ext>
          </c:extLst>
        </c:ser>
        <c:ser>
          <c:idx val="6"/>
          <c:order val="6"/>
          <c:tx>
            <c:v>7-UTMÄRKT</c:v>
          </c:tx>
          <c:spPr>
            <a:solidFill>
              <a:srgbClr val="278D3E"/>
            </a:solidFill>
            <a:ln>
              <a:solidFill>
                <a:srgbClr val="278D3E"/>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ska känna glädjen av att lära sig och känna att de behövs i gruppen</c:v>
              </c:pt>
            </c:strLit>
          </c:cat>
          <c:val>
            <c:numLit>
              <c:formatCode>General</c:formatCode>
              <c:ptCount val="1"/>
              <c:pt idx="0">
                <c:v>0.256436</c:v>
              </c:pt>
            </c:numLit>
          </c:val>
          <c:extLst>
            <c:ext xmlns:c14="http://schemas.microsoft.com/office/drawing/2007/8/2/chart" uri="{6F2FDCE9-48DA-4B69-8628-5D25D57E5C99}">
              <c14:invertSolidFillFmt>
                <c14:spPr xmlns:c14="http://schemas.microsoft.com/office/drawing/2007/8/2/chart">
                  <a:solidFill>
                    <a:srgbClr val="FFFFFF"/>
                  </a:solidFill>
                  <a:ln>
                    <a:solidFill>
                      <a:srgbClr val="278D3E"/>
                    </a:solidFill>
                  </a:ln>
                </c14:spPr>
              </c14:invertSolidFillFmt>
            </c:ext>
            <c:ext xmlns:c16="http://schemas.microsoft.com/office/drawing/2014/chart" uri="{C3380CC4-5D6E-409C-BE32-E72D297353CC}">
              <c16:uniqueId val="{00000006-D86C-4CD8-80A3-01C971E45119}"/>
            </c:ext>
          </c:extLst>
        </c:ser>
        <c:ser>
          <c:idx val="7"/>
          <c:order val="7"/>
          <c:tx>
            <c:v>VET EJ</c:v>
          </c:tx>
          <c:spPr>
            <a:solidFill>
              <a:srgbClr val="DDDDDD"/>
            </a:solidFill>
            <a:ln>
              <a:solidFill>
                <a:srgbClr val="DDDDDD"/>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ska känna glädjen av att lära sig och känna att de behövs i gruppen</c:v>
              </c:pt>
            </c:strLit>
          </c:cat>
          <c:val>
            <c:numLit>
              <c:formatCode>General</c:formatCode>
              <c:ptCount val="1"/>
              <c:pt idx="0">
                <c:v>8.7808999999999998E-2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7-D86C-4CD8-80A3-01C971E45119}"/>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in val="0"/>
        </c:scaling>
        <c:delete val="0"/>
        <c:axPos val="b"/>
        <c:numFmt formatCode="0%;0%" sourceLinked="0"/>
        <c:majorTickMark val="none"/>
        <c:minorTickMark val="none"/>
        <c:tickLblPos val="none"/>
        <c:spPr>
          <a:noFill/>
          <a:ln>
            <a:solidFill>
              <a:srgbClr val="DDDDDD"/>
            </a:solidFill>
          </a:ln>
        </c:spPr>
        <c:txPr>
          <a:bodyPr/>
          <a:lstStyle/>
          <a:p>
            <a:pPr>
              <a:defRPr sz="7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1"/>
        </c:manualLayout>
      </c:layout>
      <c:barChart>
        <c:barDir val="bar"/>
        <c:grouping val="percentStacked"/>
        <c:varyColors val="1"/>
        <c:ser>
          <c:idx val="0"/>
          <c:order val="0"/>
          <c:tx>
            <c:v>Positive</c:v>
          </c:tx>
          <c:spPr>
            <a:solidFill>
              <a:srgbClr val="66CC66"/>
            </a:solidFill>
            <a:ln>
              <a:solidFill>
                <a:srgbClr val="66CC66"/>
              </a:solidFill>
            </a:ln>
          </c:spPr>
          <c:invertIfNegative val="1"/>
          <c:dLbls>
            <c:numFmt formatCode="0%;0%" sourceLinked="0"/>
            <c:spPr>
              <a:noFill/>
              <a:ln>
                <a:noFill/>
              </a:ln>
              <a:effectLst/>
            </c:spPr>
            <c:txPr>
              <a:bodyPr/>
              <a:lstStyle/>
              <a:p>
                <a:pPr>
                  <a:defRPr sz="9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Förskolan ska vara rolig, trygg och lärorik för alla barn</c:v>
              </c:pt>
            </c:strLit>
          </c:cat>
          <c:val>
            <c:numLit>
              <c:formatCode>General</c:formatCode>
              <c:ptCount val="1"/>
              <c:pt idx="0">
                <c:v>0.57092900000000002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66CC66"/>
                    </a:solidFill>
                  </a:ln>
                </c14:spPr>
              </c14:invertSolidFillFmt>
            </c:ext>
            <c:ext xmlns:c16="http://schemas.microsoft.com/office/drawing/2014/chart" uri="{C3380CC4-5D6E-409C-BE32-E72D297353CC}">
              <c16:uniqueId val="{00000000-212E-4ACC-96DA-1E7C0D116EE3}"/>
            </c:ext>
          </c:extLst>
        </c:ser>
        <c:ser>
          <c:idx val="1"/>
          <c:order val="1"/>
          <c:tx>
            <c:v>Neutral</c:v>
          </c:tx>
          <c:spPr>
            <a:noFill/>
            <a:ln>
              <a:noFill/>
            </a:ln>
          </c:spPr>
          <c:invertIfNegative val="1"/>
          <c:cat>
            <c:strLit>
              <c:ptCount val="1"/>
              <c:pt idx="0">
                <c:v>Förskolan ska vara rolig, trygg och lärorik för alla barn</c:v>
              </c:pt>
            </c:strLit>
          </c:cat>
          <c:val>
            <c:numLit>
              <c:formatCode>General</c:formatCode>
              <c:ptCount val="1"/>
              <c:pt idx="0">
                <c:v>0.36589899999999997</c:v>
              </c:pt>
            </c:numLit>
          </c:val>
          <c:extLst>
            <c:ext xmlns:c16="http://schemas.microsoft.com/office/drawing/2014/chart" uri="{C3380CC4-5D6E-409C-BE32-E72D297353CC}">
              <c16:uniqueId val="{00000001-212E-4ACC-96DA-1E7C0D116EE3}"/>
            </c:ext>
          </c:extLst>
        </c:ser>
        <c:ser>
          <c:idx val="2"/>
          <c:order val="2"/>
          <c:tx>
            <c:v>Negative</c:v>
          </c:tx>
          <c:spPr>
            <a:noFill/>
            <a:ln>
              <a:noFill/>
            </a:ln>
          </c:spPr>
          <c:invertIfNegative val="1"/>
          <c:cat>
            <c:strLit>
              <c:ptCount val="1"/>
              <c:pt idx="0">
                <c:v>Förskolan ska vara rolig, trygg och lärorik för alla barn</c:v>
              </c:pt>
            </c:strLit>
          </c:cat>
          <c:val>
            <c:numLit>
              <c:formatCode>General</c:formatCode>
              <c:ptCount val="1"/>
              <c:pt idx="0">
                <c:v>5.6777000000000001E-2</c:v>
              </c:pt>
            </c:numLit>
          </c:val>
          <c:extLst>
            <c:ext xmlns:c16="http://schemas.microsoft.com/office/drawing/2014/chart" uri="{C3380CC4-5D6E-409C-BE32-E72D297353CC}">
              <c16:uniqueId val="{00000002-212E-4ACC-96DA-1E7C0D116EE3}"/>
            </c:ext>
          </c:extLst>
        </c:ser>
        <c:ser>
          <c:idx val="3"/>
          <c:order val="3"/>
          <c:tx>
            <c:v>Vet ej</c:v>
          </c:tx>
          <c:spPr>
            <a:noFill/>
            <a:ln>
              <a:noFill/>
            </a:ln>
          </c:spPr>
          <c:invertIfNegative val="1"/>
          <c:cat>
            <c:strLit>
              <c:ptCount val="1"/>
              <c:pt idx="0">
                <c:v>Förskolan ska vara rolig, trygg och lärorik för alla barn</c:v>
              </c:pt>
            </c:strLit>
          </c:cat>
          <c:val>
            <c:numLit>
              <c:formatCode>General</c:formatCode>
              <c:ptCount val="1"/>
              <c:pt idx="0">
                <c:v>6.3940000000000004E-3</c:v>
              </c:pt>
            </c:numLit>
          </c:val>
          <c:extLst>
            <c:ext xmlns:c16="http://schemas.microsoft.com/office/drawing/2014/chart" uri="{C3380CC4-5D6E-409C-BE32-E72D297353CC}">
              <c16:uniqueId val="{00000003-212E-4ACC-96DA-1E7C0D116EE3}"/>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in val="0"/>
        </c:scaling>
        <c:delete val="0"/>
        <c:axPos val="b"/>
        <c:numFmt formatCode="0%;0%" sourceLinked="0"/>
        <c:majorTickMark val="none"/>
        <c:minorTickMark val="none"/>
        <c:tickLblPos val="none"/>
        <c:spPr>
          <a:noFill/>
          <a:ln>
            <a:solidFill>
              <a:srgbClr val="DDDDDD"/>
            </a:solidFill>
          </a:ln>
        </c:spPr>
        <c:txPr>
          <a:bodyPr/>
          <a:lstStyle/>
          <a:p>
            <a:pPr>
              <a:defRPr sz="9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0.2"/>
        </c:manualLayout>
      </c:layout>
      <c:barChart>
        <c:barDir val="bar"/>
        <c:grouping val="percentStacked"/>
        <c:varyColors val="1"/>
        <c:ser>
          <c:idx val="0"/>
          <c:order val="0"/>
          <c:tx>
            <c:v>1-OTILLRÄCKLIG</c:v>
          </c:tx>
          <c:spPr>
            <a:solidFill>
              <a:srgbClr val="CC2A36"/>
            </a:solidFill>
            <a:ln>
              <a:solidFill>
                <a:srgbClr val="CC2A36"/>
              </a:solidFill>
            </a:ln>
          </c:spPr>
          <c:invertIfNegative val="1"/>
          <c:cat>
            <c:strLit>
              <c:ptCount val="1"/>
              <c:pt idx="0">
                <c:v>Barnen ska kunna byta mellan olika aktiviteter under dagen</c:v>
              </c:pt>
            </c:strLit>
          </c:cat>
          <c:val>
            <c:numLit>
              <c:formatCode>General</c:formatCode>
              <c:ptCount val="1"/>
              <c:pt idx="0">
                <c:v>7.2459999999999998E-3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CC2A36"/>
                    </a:solidFill>
                  </a:ln>
                </c14:spPr>
              </c14:invertSolidFillFmt>
            </c:ext>
            <c:ext xmlns:c16="http://schemas.microsoft.com/office/drawing/2014/chart" uri="{C3380CC4-5D6E-409C-BE32-E72D297353CC}">
              <c16:uniqueId val="{00000000-D4D5-4EBC-AD0A-49EB25B969E3}"/>
            </c:ext>
          </c:extLst>
        </c:ser>
        <c:ser>
          <c:idx val="1"/>
          <c:order val="1"/>
          <c:tx>
            <c:v>2</c:v>
          </c:tx>
          <c:spPr>
            <a:solidFill>
              <a:srgbClr val="EB6841"/>
            </a:solidFill>
            <a:ln>
              <a:solidFill>
                <a:srgbClr val="EB6841"/>
              </a:solidFill>
            </a:ln>
          </c:spPr>
          <c:invertIfNegative val="1"/>
          <c:cat>
            <c:strLit>
              <c:ptCount val="1"/>
              <c:pt idx="0">
                <c:v>Barnen ska kunna byta mellan olika aktiviteter under dagen</c:v>
              </c:pt>
            </c:strLit>
          </c:cat>
          <c:val>
            <c:numLit>
              <c:formatCode>General</c:formatCode>
              <c:ptCount val="1"/>
              <c:pt idx="0">
                <c:v>6.9909999999999998E-3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B6841"/>
                    </a:solidFill>
                  </a:ln>
                </c14:spPr>
              </c14:invertSolidFillFmt>
            </c:ext>
            <c:ext xmlns:c16="http://schemas.microsoft.com/office/drawing/2014/chart" uri="{C3380CC4-5D6E-409C-BE32-E72D297353CC}">
              <c16:uniqueId val="{00000001-D4D5-4EBC-AD0A-49EB25B969E3}"/>
            </c:ext>
          </c:extLst>
        </c:ser>
        <c:ser>
          <c:idx val="2"/>
          <c:order val="2"/>
          <c:tx>
            <c:v>3 - MINIMAL</c:v>
          </c:tx>
          <c:spPr>
            <a:solidFill>
              <a:srgbClr val="EDC951"/>
            </a:solidFill>
            <a:ln>
              <a:solidFill>
                <a:srgbClr val="EDC951"/>
              </a:solidFill>
            </a:ln>
          </c:spPr>
          <c:invertIfNegative val="1"/>
          <c:cat>
            <c:strLit>
              <c:ptCount val="1"/>
              <c:pt idx="0">
                <c:v>Barnen ska kunna byta mellan olika aktiviteter under dagen</c:v>
              </c:pt>
            </c:strLit>
          </c:cat>
          <c:val>
            <c:numLit>
              <c:formatCode>General</c:formatCode>
              <c:ptCount val="1"/>
              <c:pt idx="0">
                <c:v>3.3845E-2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DC951"/>
                    </a:solidFill>
                  </a:ln>
                </c14:spPr>
              </c14:invertSolidFillFmt>
            </c:ext>
            <c:ext xmlns:c16="http://schemas.microsoft.com/office/drawing/2014/chart" uri="{C3380CC4-5D6E-409C-BE32-E72D297353CC}">
              <c16:uniqueId val="{00000002-D4D5-4EBC-AD0A-49EB25B969E3}"/>
            </c:ext>
          </c:extLst>
        </c:ser>
        <c:ser>
          <c:idx val="3"/>
          <c:order val="3"/>
          <c:tx>
            <c:v>4</c:v>
          </c:tx>
          <c:spPr>
            <a:solidFill>
              <a:srgbClr val="99D9DF"/>
            </a:solidFill>
            <a:ln>
              <a:solidFill>
                <a:srgbClr val="99D9DF"/>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ska kunna byta mellan olika aktiviteter under dagen</c:v>
              </c:pt>
            </c:strLit>
          </c:cat>
          <c:val>
            <c:numLit>
              <c:formatCode>General</c:formatCode>
              <c:ptCount val="1"/>
              <c:pt idx="0">
                <c:v>8.6701E-2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99D9DF"/>
                    </a:solidFill>
                  </a:ln>
                </c14:spPr>
              </c14:invertSolidFillFmt>
            </c:ext>
            <c:ext xmlns:c16="http://schemas.microsoft.com/office/drawing/2014/chart" uri="{C3380CC4-5D6E-409C-BE32-E72D297353CC}">
              <c16:uniqueId val="{00000003-D4D5-4EBC-AD0A-49EB25B969E3}"/>
            </c:ext>
          </c:extLst>
        </c:ser>
        <c:ser>
          <c:idx val="4"/>
          <c:order val="4"/>
          <c:tx>
            <c:v>5-GOD</c:v>
          </c:tx>
          <c:spPr>
            <a:solidFill>
              <a:srgbClr val="39A0AC"/>
            </a:solidFill>
            <a:ln>
              <a:solidFill>
                <a:srgbClr val="39A0AC"/>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ska kunna byta mellan olika aktiviteter under dagen</c:v>
              </c:pt>
            </c:strLit>
          </c:cat>
          <c:val>
            <c:numLit>
              <c:formatCode>General</c:formatCode>
              <c:ptCount val="1"/>
              <c:pt idx="0">
                <c:v>0.321824</c:v>
              </c:pt>
            </c:numLit>
          </c:val>
          <c:extLst>
            <c:ext xmlns:c14="http://schemas.microsoft.com/office/drawing/2007/8/2/chart" uri="{6F2FDCE9-48DA-4B69-8628-5D25D57E5C99}">
              <c14:invertSolidFillFmt>
                <c14:spPr xmlns:c14="http://schemas.microsoft.com/office/drawing/2007/8/2/chart">
                  <a:solidFill>
                    <a:srgbClr val="FFFFFF"/>
                  </a:solidFill>
                  <a:ln>
                    <a:solidFill>
                      <a:srgbClr val="39A0AC"/>
                    </a:solidFill>
                  </a:ln>
                </c14:spPr>
              </c14:invertSolidFillFmt>
            </c:ext>
            <c:ext xmlns:c16="http://schemas.microsoft.com/office/drawing/2014/chart" uri="{C3380CC4-5D6E-409C-BE32-E72D297353CC}">
              <c16:uniqueId val="{00000004-D4D5-4EBC-AD0A-49EB25B969E3}"/>
            </c:ext>
          </c:extLst>
        </c:ser>
        <c:ser>
          <c:idx val="5"/>
          <c:order val="5"/>
          <c:tx>
            <c:v>6</c:v>
          </c:tx>
          <c:spPr>
            <a:solidFill>
              <a:srgbClr val="41EB68"/>
            </a:solidFill>
            <a:ln>
              <a:solidFill>
                <a:srgbClr val="41EB68"/>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ska kunna byta mellan olika aktiviteter under dagen</c:v>
              </c:pt>
            </c:strLit>
          </c:cat>
          <c:val>
            <c:numLit>
              <c:formatCode>General</c:formatCode>
              <c:ptCount val="1"/>
              <c:pt idx="0">
                <c:v>0.20460400000000001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41EB68"/>
                    </a:solidFill>
                  </a:ln>
                </c14:spPr>
              </c14:invertSolidFillFmt>
            </c:ext>
            <c:ext xmlns:c16="http://schemas.microsoft.com/office/drawing/2014/chart" uri="{C3380CC4-5D6E-409C-BE32-E72D297353CC}">
              <c16:uniqueId val="{00000005-D4D5-4EBC-AD0A-49EB25B969E3}"/>
            </c:ext>
          </c:extLst>
        </c:ser>
        <c:ser>
          <c:idx val="6"/>
          <c:order val="6"/>
          <c:tx>
            <c:v>7-UTMÄRKT</c:v>
          </c:tx>
          <c:spPr>
            <a:solidFill>
              <a:srgbClr val="278D3E"/>
            </a:solidFill>
            <a:ln>
              <a:solidFill>
                <a:srgbClr val="278D3E"/>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ska kunna byta mellan olika aktiviteter under dagen</c:v>
              </c:pt>
            </c:strLit>
          </c:cat>
          <c:val>
            <c:numLit>
              <c:formatCode>General</c:formatCode>
              <c:ptCount val="1"/>
              <c:pt idx="0">
                <c:v>0.251577</c:v>
              </c:pt>
            </c:numLit>
          </c:val>
          <c:extLst>
            <c:ext xmlns:c14="http://schemas.microsoft.com/office/drawing/2007/8/2/chart" uri="{6F2FDCE9-48DA-4B69-8628-5D25D57E5C99}">
              <c14:invertSolidFillFmt>
                <c14:spPr xmlns:c14="http://schemas.microsoft.com/office/drawing/2007/8/2/chart">
                  <a:solidFill>
                    <a:srgbClr val="FFFFFF"/>
                  </a:solidFill>
                  <a:ln>
                    <a:solidFill>
                      <a:srgbClr val="278D3E"/>
                    </a:solidFill>
                  </a:ln>
                </c14:spPr>
              </c14:invertSolidFillFmt>
            </c:ext>
            <c:ext xmlns:c16="http://schemas.microsoft.com/office/drawing/2014/chart" uri="{C3380CC4-5D6E-409C-BE32-E72D297353CC}">
              <c16:uniqueId val="{00000006-D4D5-4EBC-AD0A-49EB25B969E3}"/>
            </c:ext>
          </c:extLst>
        </c:ser>
        <c:ser>
          <c:idx val="7"/>
          <c:order val="7"/>
          <c:tx>
            <c:v>VET EJ</c:v>
          </c:tx>
          <c:spPr>
            <a:solidFill>
              <a:srgbClr val="DDDDDD"/>
            </a:solidFill>
            <a:ln>
              <a:solidFill>
                <a:srgbClr val="DDDDDD"/>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ska kunna byta mellan olika aktiviteter under dagen</c:v>
              </c:pt>
            </c:strLit>
          </c:cat>
          <c:val>
            <c:numLit>
              <c:formatCode>General</c:formatCode>
              <c:ptCount val="1"/>
              <c:pt idx="0">
                <c:v>8.7211999999999998E-2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7-D4D5-4EBC-AD0A-49EB25B969E3}"/>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in val="0"/>
        </c:scaling>
        <c:delete val="0"/>
        <c:axPos val="b"/>
        <c:numFmt formatCode="0%;0%" sourceLinked="0"/>
        <c:majorTickMark val="cross"/>
        <c:minorTickMark val="out"/>
        <c:tickLblPos val="none"/>
        <c:spPr>
          <a:noFill/>
          <a:ln>
            <a:solidFill>
              <a:srgbClr val="DDDDDD"/>
            </a:solidFill>
          </a:ln>
        </c:spPr>
        <c:txPr>
          <a:bodyPr/>
          <a:lstStyle/>
          <a:p>
            <a:pPr>
              <a:defRPr sz="7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1"/>
        </c:manualLayout>
      </c:layout>
      <c:barChart>
        <c:barDir val="bar"/>
        <c:grouping val="percentStacked"/>
        <c:varyColors val="1"/>
        <c:ser>
          <c:idx val="0"/>
          <c:order val="0"/>
          <c:tx>
            <c:v>1-OTILLRÄCKLIG</c:v>
          </c:tx>
          <c:spPr>
            <a:solidFill>
              <a:srgbClr val="CC2A36"/>
            </a:solidFill>
            <a:ln>
              <a:solidFill>
                <a:srgbClr val="CC2A36"/>
              </a:solidFill>
            </a:ln>
          </c:spPr>
          <c:invertIfNegative val="1"/>
          <c:cat>
            <c:strLit>
              <c:ptCount val="1"/>
              <c:pt idx="0">
                <c:v>Barnen har möjlighet att utveckla språket</c:v>
              </c:pt>
            </c:strLit>
          </c:cat>
          <c:val>
            <c:numLit>
              <c:formatCode>General</c:formatCode>
              <c:ptCount val="1"/>
              <c:pt idx="0">
                <c:v>8.6960000000000006E-3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CC2A36"/>
                    </a:solidFill>
                  </a:ln>
                </c14:spPr>
              </c14:invertSolidFillFmt>
            </c:ext>
            <c:ext xmlns:c16="http://schemas.microsoft.com/office/drawing/2014/chart" uri="{C3380CC4-5D6E-409C-BE32-E72D297353CC}">
              <c16:uniqueId val="{00000000-64C9-43C6-ADC2-12B874EFD0A3}"/>
            </c:ext>
          </c:extLst>
        </c:ser>
        <c:ser>
          <c:idx val="1"/>
          <c:order val="1"/>
          <c:tx>
            <c:v>2</c:v>
          </c:tx>
          <c:spPr>
            <a:solidFill>
              <a:srgbClr val="EB6841"/>
            </a:solidFill>
            <a:ln>
              <a:solidFill>
                <a:srgbClr val="EB6841"/>
              </a:solidFill>
            </a:ln>
          </c:spPr>
          <c:invertIfNegative val="1"/>
          <c:cat>
            <c:strLit>
              <c:ptCount val="1"/>
              <c:pt idx="0">
                <c:v>Barnen har möjlighet att utveckla språket</c:v>
              </c:pt>
            </c:strLit>
          </c:cat>
          <c:val>
            <c:numLit>
              <c:formatCode>General</c:formatCode>
              <c:ptCount val="1"/>
              <c:pt idx="0">
                <c:v>8.8660000000000006E-3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B6841"/>
                    </a:solidFill>
                  </a:ln>
                </c14:spPr>
              </c14:invertSolidFillFmt>
            </c:ext>
            <c:ext xmlns:c16="http://schemas.microsoft.com/office/drawing/2014/chart" uri="{C3380CC4-5D6E-409C-BE32-E72D297353CC}">
              <c16:uniqueId val="{00000001-64C9-43C6-ADC2-12B874EFD0A3}"/>
            </c:ext>
          </c:extLst>
        </c:ser>
        <c:ser>
          <c:idx val="2"/>
          <c:order val="2"/>
          <c:tx>
            <c:v>3 - MINIMAL</c:v>
          </c:tx>
          <c:spPr>
            <a:solidFill>
              <a:srgbClr val="EDC951"/>
            </a:solidFill>
            <a:ln>
              <a:solidFill>
                <a:srgbClr val="EDC951"/>
              </a:solidFill>
            </a:ln>
          </c:spPr>
          <c:invertIfNegative val="1"/>
          <c:cat>
            <c:strLit>
              <c:ptCount val="1"/>
              <c:pt idx="0">
                <c:v>Barnen har möjlighet att utveckla språket</c:v>
              </c:pt>
            </c:strLit>
          </c:cat>
          <c:val>
            <c:numLit>
              <c:formatCode>General</c:formatCode>
              <c:ptCount val="1"/>
              <c:pt idx="0">
                <c:v>3.2650999999999999E-2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DC951"/>
                    </a:solidFill>
                  </a:ln>
                </c14:spPr>
              </c14:invertSolidFillFmt>
            </c:ext>
            <c:ext xmlns:c16="http://schemas.microsoft.com/office/drawing/2014/chart" uri="{C3380CC4-5D6E-409C-BE32-E72D297353CC}">
              <c16:uniqueId val="{00000002-64C9-43C6-ADC2-12B874EFD0A3}"/>
            </c:ext>
          </c:extLst>
        </c:ser>
        <c:ser>
          <c:idx val="3"/>
          <c:order val="3"/>
          <c:tx>
            <c:v>4</c:v>
          </c:tx>
          <c:spPr>
            <a:solidFill>
              <a:srgbClr val="99D9DF"/>
            </a:solidFill>
            <a:ln>
              <a:solidFill>
                <a:srgbClr val="99D9DF"/>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utveckla språket</c:v>
              </c:pt>
            </c:strLit>
          </c:cat>
          <c:val>
            <c:numLit>
              <c:formatCode>General</c:formatCode>
              <c:ptCount val="1"/>
              <c:pt idx="0">
                <c:v>7.1526000000000006E-2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99D9DF"/>
                    </a:solidFill>
                  </a:ln>
                </c14:spPr>
              </c14:invertSolidFillFmt>
            </c:ext>
            <c:ext xmlns:c16="http://schemas.microsoft.com/office/drawing/2014/chart" uri="{C3380CC4-5D6E-409C-BE32-E72D297353CC}">
              <c16:uniqueId val="{00000003-64C9-43C6-ADC2-12B874EFD0A3}"/>
            </c:ext>
          </c:extLst>
        </c:ser>
        <c:ser>
          <c:idx val="4"/>
          <c:order val="4"/>
          <c:tx>
            <c:v>5-GOD</c:v>
          </c:tx>
          <c:spPr>
            <a:solidFill>
              <a:srgbClr val="39A0AC"/>
            </a:solidFill>
            <a:ln>
              <a:solidFill>
                <a:srgbClr val="39A0AC"/>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utveckla språket</c:v>
              </c:pt>
            </c:strLit>
          </c:cat>
          <c:val>
            <c:numLit>
              <c:formatCode>General</c:formatCode>
              <c:ptCount val="1"/>
              <c:pt idx="0">
                <c:v>0.296931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39A0AC"/>
                    </a:solidFill>
                  </a:ln>
                </c14:spPr>
              </c14:invertSolidFillFmt>
            </c:ext>
            <c:ext xmlns:c16="http://schemas.microsoft.com/office/drawing/2014/chart" uri="{C3380CC4-5D6E-409C-BE32-E72D297353CC}">
              <c16:uniqueId val="{00000004-64C9-43C6-ADC2-12B874EFD0A3}"/>
            </c:ext>
          </c:extLst>
        </c:ser>
        <c:ser>
          <c:idx val="5"/>
          <c:order val="5"/>
          <c:tx>
            <c:v>6</c:v>
          </c:tx>
          <c:spPr>
            <a:solidFill>
              <a:srgbClr val="41EB68"/>
            </a:solidFill>
            <a:ln>
              <a:solidFill>
                <a:srgbClr val="41EB68"/>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utveckla språket</c:v>
              </c:pt>
            </c:strLit>
          </c:cat>
          <c:val>
            <c:numLit>
              <c:formatCode>General</c:formatCode>
              <c:ptCount val="1"/>
              <c:pt idx="0">
                <c:v>0.21449299999999999</c:v>
              </c:pt>
            </c:numLit>
          </c:val>
          <c:extLst>
            <c:ext xmlns:c14="http://schemas.microsoft.com/office/drawing/2007/8/2/chart" uri="{6F2FDCE9-48DA-4B69-8628-5D25D57E5C99}">
              <c14:invertSolidFillFmt>
                <c14:spPr xmlns:c14="http://schemas.microsoft.com/office/drawing/2007/8/2/chart">
                  <a:solidFill>
                    <a:srgbClr val="FFFFFF"/>
                  </a:solidFill>
                  <a:ln>
                    <a:solidFill>
                      <a:srgbClr val="41EB68"/>
                    </a:solidFill>
                  </a:ln>
                </c14:spPr>
              </c14:invertSolidFillFmt>
            </c:ext>
            <c:ext xmlns:c16="http://schemas.microsoft.com/office/drawing/2014/chart" uri="{C3380CC4-5D6E-409C-BE32-E72D297353CC}">
              <c16:uniqueId val="{00000005-64C9-43C6-ADC2-12B874EFD0A3}"/>
            </c:ext>
          </c:extLst>
        </c:ser>
        <c:ser>
          <c:idx val="6"/>
          <c:order val="6"/>
          <c:tx>
            <c:v>7-UTMÄRKT</c:v>
          </c:tx>
          <c:spPr>
            <a:solidFill>
              <a:srgbClr val="278D3E"/>
            </a:solidFill>
            <a:ln>
              <a:solidFill>
                <a:srgbClr val="278D3E"/>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utveckla språket</c:v>
              </c:pt>
            </c:strLit>
          </c:cat>
          <c:val>
            <c:numLit>
              <c:formatCode>General</c:formatCode>
              <c:ptCount val="1"/>
              <c:pt idx="0">
                <c:v>0.26155200000000001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278D3E"/>
                    </a:solidFill>
                  </a:ln>
                </c14:spPr>
              </c14:invertSolidFillFmt>
            </c:ext>
            <c:ext xmlns:c16="http://schemas.microsoft.com/office/drawing/2014/chart" uri="{C3380CC4-5D6E-409C-BE32-E72D297353CC}">
              <c16:uniqueId val="{00000006-64C9-43C6-ADC2-12B874EFD0A3}"/>
            </c:ext>
          </c:extLst>
        </c:ser>
        <c:ser>
          <c:idx val="7"/>
          <c:order val="7"/>
          <c:tx>
            <c:v>VET EJ</c:v>
          </c:tx>
          <c:spPr>
            <a:solidFill>
              <a:srgbClr val="DDDDDD"/>
            </a:solidFill>
            <a:ln>
              <a:solidFill>
                <a:srgbClr val="DDDDDD"/>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utveckla språket</c:v>
              </c:pt>
            </c:strLit>
          </c:cat>
          <c:val>
            <c:numLit>
              <c:formatCode>General</c:formatCode>
              <c:ptCount val="1"/>
              <c:pt idx="0">
                <c:v>0.105286</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7-64C9-43C6-ADC2-12B874EFD0A3}"/>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in val="0"/>
        </c:scaling>
        <c:delete val="0"/>
        <c:axPos val="b"/>
        <c:numFmt formatCode="0%;0%" sourceLinked="0"/>
        <c:majorTickMark val="none"/>
        <c:minorTickMark val="none"/>
        <c:tickLblPos val="none"/>
        <c:spPr>
          <a:noFill/>
          <a:ln>
            <a:solidFill>
              <a:srgbClr val="DDDDDD"/>
            </a:solidFill>
          </a:ln>
        </c:spPr>
        <c:txPr>
          <a:bodyPr/>
          <a:lstStyle/>
          <a:p>
            <a:pPr>
              <a:defRPr sz="7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1"/>
        </c:manualLayout>
      </c:layout>
      <c:barChart>
        <c:barDir val="bar"/>
        <c:grouping val="percentStacked"/>
        <c:varyColors val="1"/>
        <c:ser>
          <c:idx val="0"/>
          <c:order val="0"/>
          <c:tx>
            <c:v>1-OTILLRÄCKLIG</c:v>
          </c:tx>
          <c:spPr>
            <a:solidFill>
              <a:srgbClr val="CC2A36"/>
            </a:solidFill>
            <a:ln>
              <a:solidFill>
                <a:srgbClr val="CC2A36"/>
              </a:solidFill>
            </a:ln>
          </c:spPr>
          <c:invertIfNegative val="1"/>
          <c:cat>
            <c:strLit>
              <c:ptCount val="1"/>
              <c:pt idx="0">
                <c:v>Barnen har möjlighet att utveckla förståelse för matematik</c:v>
              </c:pt>
            </c:strLit>
          </c:cat>
          <c:val>
            <c:numLit>
              <c:formatCode>General</c:formatCode>
              <c:ptCount val="1"/>
              <c:pt idx="0">
                <c:v>1.7221E-2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CC2A36"/>
                    </a:solidFill>
                  </a:ln>
                </c14:spPr>
              </c14:invertSolidFillFmt>
            </c:ext>
            <c:ext xmlns:c16="http://schemas.microsoft.com/office/drawing/2014/chart" uri="{C3380CC4-5D6E-409C-BE32-E72D297353CC}">
              <c16:uniqueId val="{00000000-2ED3-4EB1-A451-219D510777B4}"/>
            </c:ext>
          </c:extLst>
        </c:ser>
        <c:ser>
          <c:idx val="1"/>
          <c:order val="1"/>
          <c:tx>
            <c:v>2</c:v>
          </c:tx>
          <c:spPr>
            <a:solidFill>
              <a:srgbClr val="EB6841"/>
            </a:solidFill>
            <a:ln>
              <a:solidFill>
                <a:srgbClr val="EB6841"/>
              </a:solidFill>
            </a:ln>
          </c:spPr>
          <c:invertIfNegative val="1"/>
          <c:cat>
            <c:strLit>
              <c:ptCount val="1"/>
              <c:pt idx="0">
                <c:v>Barnen har möjlighet att utveckla förståelse för matematik</c:v>
              </c:pt>
            </c:strLit>
          </c:cat>
          <c:val>
            <c:numLit>
              <c:formatCode>General</c:formatCode>
              <c:ptCount val="1"/>
              <c:pt idx="0">
                <c:v>1.2106E-2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B6841"/>
                    </a:solidFill>
                  </a:ln>
                </c14:spPr>
              </c14:invertSolidFillFmt>
            </c:ext>
            <c:ext xmlns:c16="http://schemas.microsoft.com/office/drawing/2014/chart" uri="{C3380CC4-5D6E-409C-BE32-E72D297353CC}">
              <c16:uniqueId val="{00000001-2ED3-4EB1-A451-219D510777B4}"/>
            </c:ext>
          </c:extLst>
        </c:ser>
        <c:ser>
          <c:idx val="2"/>
          <c:order val="2"/>
          <c:tx>
            <c:v>3 - MINIMAL</c:v>
          </c:tx>
          <c:spPr>
            <a:solidFill>
              <a:srgbClr val="EDC951"/>
            </a:solidFill>
            <a:ln>
              <a:solidFill>
                <a:srgbClr val="EDC951"/>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utveckla förståelse för matematik</c:v>
              </c:pt>
            </c:strLit>
          </c:cat>
          <c:val>
            <c:numLit>
              <c:formatCode>General</c:formatCode>
              <c:ptCount val="1"/>
              <c:pt idx="0">
                <c:v>5.1662E-2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DC951"/>
                    </a:solidFill>
                  </a:ln>
                </c14:spPr>
              </c14:invertSolidFillFmt>
            </c:ext>
            <c:ext xmlns:c16="http://schemas.microsoft.com/office/drawing/2014/chart" uri="{C3380CC4-5D6E-409C-BE32-E72D297353CC}">
              <c16:uniqueId val="{00000002-2ED3-4EB1-A451-219D510777B4}"/>
            </c:ext>
          </c:extLst>
        </c:ser>
        <c:ser>
          <c:idx val="3"/>
          <c:order val="3"/>
          <c:tx>
            <c:v>4</c:v>
          </c:tx>
          <c:spPr>
            <a:solidFill>
              <a:srgbClr val="99D9DF"/>
            </a:solidFill>
            <a:ln>
              <a:solidFill>
                <a:srgbClr val="99D9DF"/>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utveckla förståelse för matematik</c:v>
              </c:pt>
            </c:strLit>
          </c:cat>
          <c:val>
            <c:numLit>
              <c:formatCode>General</c:formatCode>
              <c:ptCount val="1"/>
              <c:pt idx="0">
                <c:v>8.9940000000000006E-2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99D9DF"/>
                    </a:solidFill>
                  </a:ln>
                </c14:spPr>
              </c14:invertSolidFillFmt>
            </c:ext>
            <c:ext xmlns:c16="http://schemas.microsoft.com/office/drawing/2014/chart" uri="{C3380CC4-5D6E-409C-BE32-E72D297353CC}">
              <c16:uniqueId val="{00000003-2ED3-4EB1-A451-219D510777B4}"/>
            </c:ext>
          </c:extLst>
        </c:ser>
        <c:ser>
          <c:idx val="4"/>
          <c:order val="4"/>
          <c:tx>
            <c:v>5-GOD</c:v>
          </c:tx>
          <c:spPr>
            <a:solidFill>
              <a:srgbClr val="39A0AC"/>
            </a:solidFill>
            <a:ln>
              <a:solidFill>
                <a:srgbClr val="39A0AC"/>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utveckla förståelse för matematik</c:v>
              </c:pt>
            </c:strLit>
          </c:cat>
          <c:val>
            <c:numLit>
              <c:formatCode>General</c:formatCode>
              <c:ptCount val="1"/>
              <c:pt idx="0">
                <c:v>0.25856800000000002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39A0AC"/>
                    </a:solidFill>
                  </a:ln>
                </c14:spPr>
              </c14:invertSolidFillFmt>
            </c:ext>
            <c:ext xmlns:c16="http://schemas.microsoft.com/office/drawing/2014/chart" uri="{C3380CC4-5D6E-409C-BE32-E72D297353CC}">
              <c16:uniqueId val="{00000004-2ED3-4EB1-A451-219D510777B4}"/>
            </c:ext>
          </c:extLst>
        </c:ser>
        <c:ser>
          <c:idx val="5"/>
          <c:order val="5"/>
          <c:tx>
            <c:v>6</c:v>
          </c:tx>
          <c:spPr>
            <a:solidFill>
              <a:srgbClr val="41EB68"/>
            </a:solidFill>
            <a:ln>
              <a:solidFill>
                <a:srgbClr val="41EB68"/>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utveckla förståelse för matematik</c:v>
              </c:pt>
            </c:strLit>
          </c:cat>
          <c:val>
            <c:numLit>
              <c:formatCode>General</c:formatCode>
              <c:ptCount val="1"/>
              <c:pt idx="0">
                <c:v>0.16598499999999999</c:v>
              </c:pt>
            </c:numLit>
          </c:val>
          <c:extLst>
            <c:ext xmlns:c14="http://schemas.microsoft.com/office/drawing/2007/8/2/chart" uri="{6F2FDCE9-48DA-4B69-8628-5D25D57E5C99}">
              <c14:invertSolidFillFmt>
                <c14:spPr xmlns:c14="http://schemas.microsoft.com/office/drawing/2007/8/2/chart">
                  <a:solidFill>
                    <a:srgbClr val="FFFFFF"/>
                  </a:solidFill>
                  <a:ln>
                    <a:solidFill>
                      <a:srgbClr val="41EB68"/>
                    </a:solidFill>
                  </a:ln>
                </c14:spPr>
              </c14:invertSolidFillFmt>
            </c:ext>
            <c:ext xmlns:c16="http://schemas.microsoft.com/office/drawing/2014/chart" uri="{C3380CC4-5D6E-409C-BE32-E72D297353CC}">
              <c16:uniqueId val="{00000005-2ED3-4EB1-A451-219D510777B4}"/>
            </c:ext>
          </c:extLst>
        </c:ser>
        <c:ser>
          <c:idx val="6"/>
          <c:order val="6"/>
          <c:tx>
            <c:v>7-UTMÄRKT</c:v>
          </c:tx>
          <c:spPr>
            <a:solidFill>
              <a:srgbClr val="278D3E"/>
            </a:solidFill>
            <a:ln>
              <a:solidFill>
                <a:srgbClr val="278D3E"/>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utveckla förståelse för matematik</c:v>
              </c:pt>
            </c:strLit>
          </c:cat>
          <c:val>
            <c:numLit>
              <c:formatCode>General</c:formatCode>
              <c:ptCount val="1"/>
              <c:pt idx="0">
                <c:v>0.18022199999999999</c:v>
              </c:pt>
            </c:numLit>
          </c:val>
          <c:extLst>
            <c:ext xmlns:c14="http://schemas.microsoft.com/office/drawing/2007/8/2/chart" uri="{6F2FDCE9-48DA-4B69-8628-5D25D57E5C99}">
              <c14:invertSolidFillFmt>
                <c14:spPr xmlns:c14="http://schemas.microsoft.com/office/drawing/2007/8/2/chart">
                  <a:solidFill>
                    <a:srgbClr val="FFFFFF"/>
                  </a:solidFill>
                  <a:ln>
                    <a:solidFill>
                      <a:srgbClr val="278D3E"/>
                    </a:solidFill>
                  </a:ln>
                </c14:spPr>
              </c14:invertSolidFillFmt>
            </c:ext>
            <c:ext xmlns:c16="http://schemas.microsoft.com/office/drawing/2014/chart" uri="{C3380CC4-5D6E-409C-BE32-E72D297353CC}">
              <c16:uniqueId val="{00000006-2ED3-4EB1-A451-219D510777B4}"/>
            </c:ext>
          </c:extLst>
        </c:ser>
        <c:ser>
          <c:idx val="7"/>
          <c:order val="7"/>
          <c:tx>
            <c:v>VET EJ</c:v>
          </c:tx>
          <c:spPr>
            <a:solidFill>
              <a:srgbClr val="DDDDDD"/>
            </a:solidFill>
            <a:ln>
              <a:solidFill>
                <a:srgbClr val="DDDDDD"/>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utveckla förståelse för matematik</c:v>
              </c:pt>
            </c:strLit>
          </c:cat>
          <c:val>
            <c:numLit>
              <c:formatCode>General</c:formatCode>
              <c:ptCount val="1"/>
              <c:pt idx="0">
                <c:v>0.224297</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7-2ED3-4EB1-A451-219D510777B4}"/>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in val="0"/>
        </c:scaling>
        <c:delete val="0"/>
        <c:axPos val="b"/>
        <c:numFmt formatCode="0%;0%" sourceLinked="0"/>
        <c:majorTickMark val="none"/>
        <c:minorTickMark val="none"/>
        <c:tickLblPos val="none"/>
        <c:spPr>
          <a:noFill/>
          <a:ln>
            <a:solidFill>
              <a:srgbClr val="DDDDDD"/>
            </a:solidFill>
          </a:ln>
        </c:spPr>
        <c:txPr>
          <a:bodyPr/>
          <a:lstStyle/>
          <a:p>
            <a:pPr>
              <a:defRPr sz="7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1"/>
        </c:manualLayout>
      </c:layout>
      <c:barChart>
        <c:barDir val="bar"/>
        <c:grouping val="percentStacked"/>
        <c:varyColors val="1"/>
        <c:ser>
          <c:idx val="0"/>
          <c:order val="0"/>
          <c:tx>
            <c:v>1-OTILLRÄCKLIG</c:v>
          </c:tx>
          <c:spPr>
            <a:solidFill>
              <a:srgbClr val="CC2A36"/>
            </a:solidFill>
            <a:ln>
              <a:solidFill>
                <a:srgbClr val="CC2A36"/>
              </a:solidFill>
            </a:ln>
          </c:spPr>
          <c:invertIfNegative val="1"/>
          <c:cat>
            <c:strLit>
              <c:ptCount val="1"/>
              <c:pt idx="0">
                <c:v>Barnen får möjlighet att utveckla förståelse för naturvetenskap</c:v>
              </c:pt>
            </c:strLit>
          </c:cat>
          <c:val>
            <c:numLit>
              <c:formatCode>General</c:formatCode>
              <c:ptCount val="1"/>
              <c:pt idx="0">
                <c:v>1.4578000000000001E-2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CC2A36"/>
                    </a:solidFill>
                  </a:ln>
                </c14:spPr>
              </c14:invertSolidFillFmt>
            </c:ext>
            <c:ext xmlns:c16="http://schemas.microsoft.com/office/drawing/2014/chart" uri="{C3380CC4-5D6E-409C-BE32-E72D297353CC}">
              <c16:uniqueId val="{00000000-4F9F-48C1-8720-CAAC8B574723}"/>
            </c:ext>
          </c:extLst>
        </c:ser>
        <c:ser>
          <c:idx val="1"/>
          <c:order val="1"/>
          <c:tx>
            <c:v>2</c:v>
          </c:tx>
          <c:spPr>
            <a:solidFill>
              <a:srgbClr val="EB6841"/>
            </a:solidFill>
            <a:ln>
              <a:solidFill>
                <a:srgbClr val="EB6841"/>
              </a:solidFill>
            </a:ln>
          </c:spPr>
          <c:invertIfNegative val="1"/>
          <c:cat>
            <c:strLit>
              <c:ptCount val="1"/>
              <c:pt idx="0">
                <c:v>Barnen får möjlighet att utveckla förståelse för naturvetenskap</c:v>
              </c:pt>
            </c:strLit>
          </c:cat>
          <c:val>
            <c:numLit>
              <c:formatCode>General</c:formatCode>
              <c:ptCount val="1"/>
              <c:pt idx="0">
                <c:v>1.2361E-2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B6841"/>
                    </a:solidFill>
                  </a:ln>
                </c14:spPr>
              </c14:invertSolidFillFmt>
            </c:ext>
            <c:ext xmlns:c16="http://schemas.microsoft.com/office/drawing/2014/chart" uri="{C3380CC4-5D6E-409C-BE32-E72D297353CC}">
              <c16:uniqueId val="{00000001-4F9F-48C1-8720-CAAC8B574723}"/>
            </c:ext>
          </c:extLst>
        </c:ser>
        <c:ser>
          <c:idx val="2"/>
          <c:order val="2"/>
          <c:tx>
            <c:v>3 - MINIMAL</c:v>
          </c:tx>
          <c:spPr>
            <a:solidFill>
              <a:srgbClr val="EDC951"/>
            </a:solidFill>
            <a:ln>
              <a:solidFill>
                <a:srgbClr val="EDC951"/>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får möjlighet att utveckla förståelse för naturvetenskap</c:v>
              </c:pt>
            </c:strLit>
          </c:cat>
          <c:val>
            <c:numLit>
              <c:formatCode>General</c:formatCode>
              <c:ptCount val="1"/>
              <c:pt idx="0">
                <c:v>5.2856E-2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DC951"/>
                    </a:solidFill>
                  </a:ln>
                </c14:spPr>
              </c14:invertSolidFillFmt>
            </c:ext>
            <c:ext xmlns:c16="http://schemas.microsoft.com/office/drawing/2014/chart" uri="{C3380CC4-5D6E-409C-BE32-E72D297353CC}">
              <c16:uniqueId val="{00000002-4F9F-48C1-8720-CAAC8B574723}"/>
            </c:ext>
          </c:extLst>
        </c:ser>
        <c:ser>
          <c:idx val="3"/>
          <c:order val="3"/>
          <c:tx>
            <c:v>4</c:v>
          </c:tx>
          <c:spPr>
            <a:solidFill>
              <a:srgbClr val="99D9DF"/>
            </a:solidFill>
            <a:ln>
              <a:solidFill>
                <a:srgbClr val="99D9DF"/>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får möjlighet att utveckla förståelse för naturvetenskap</c:v>
              </c:pt>
            </c:strLit>
          </c:cat>
          <c:val>
            <c:numLit>
              <c:formatCode>General</c:formatCode>
              <c:ptCount val="1"/>
              <c:pt idx="0">
                <c:v>9.2072000000000001E-2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99D9DF"/>
                    </a:solidFill>
                  </a:ln>
                </c14:spPr>
              </c14:invertSolidFillFmt>
            </c:ext>
            <c:ext xmlns:c16="http://schemas.microsoft.com/office/drawing/2014/chart" uri="{C3380CC4-5D6E-409C-BE32-E72D297353CC}">
              <c16:uniqueId val="{00000003-4F9F-48C1-8720-CAAC8B574723}"/>
            </c:ext>
          </c:extLst>
        </c:ser>
        <c:ser>
          <c:idx val="4"/>
          <c:order val="4"/>
          <c:tx>
            <c:v>5-GOD</c:v>
          </c:tx>
          <c:spPr>
            <a:solidFill>
              <a:srgbClr val="39A0AC"/>
            </a:solidFill>
            <a:ln>
              <a:solidFill>
                <a:srgbClr val="39A0AC"/>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får möjlighet att utveckla förståelse för naturvetenskap</c:v>
              </c:pt>
            </c:strLit>
          </c:cat>
          <c:val>
            <c:numLit>
              <c:formatCode>General</c:formatCode>
              <c:ptCount val="1"/>
              <c:pt idx="0">
                <c:v>0.26248899999999997</c:v>
              </c:pt>
            </c:numLit>
          </c:val>
          <c:extLst>
            <c:ext xmlns:c14="http://schemas.microsoft.com/office/drawing/2007/8/2/chart" uri="{6F2FDCE9-48DA-4B69-8628-5D25D57E5C99}">
              <c14:invertSolidFillFmt>
                <c14:spPr xmlns:c14="http://schemas.microsoft.com/office/drawing/2007/8/2/chart">
                  <a:solidFill>
                    <a:srgbClr val="FFFFFF"/>
                  </a:solidFill>
                  <a:ln>
                    <a:solidFill>
                      <a:srgbClr val="39A0AC"/>
                    </a:solidFill>
                  </a:ln>
                </c14:spPr>
              </c14:invertSolidFillFmt>
            </c:ext>
            <c:ext xmlns:c16="http://schemas.microsoft.com/office/drawing/2014/chart" uri="{C3380CC4-5D6E-409C-BE32-E72D297353CC}">
              <c16:uniqueId val="{00000004-4F9F-48C1-8720-CAAC8B574723}"/>
            </c:ext>
          </c:extLst>
        </c:ser>
        <c:ser>
          <c:idx val="5"/>
          <c:order val="5"/>
          <c:tx>
            <c:v>6</c:v>
          </c:tx>
          <c:spPr>
            <a:solidFill>
              <a:srgbClr val="41EB68"/>
            </a:solidFill>
            <a:ln>
              <a:solidFill>
                <a:srgbClr val="41EB68"/>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får möjlighet att utveckla förståelse för naturvetenskap</c:v>
              </c:pt>
            </c:strLit>
          </c:cat>
          <c:val>
            <c:numLit>
              <c:formatCode>General</c:formatCode>
              <c:ptCount val="1"/>
              <c:pt idx="0">
                <c:v>0.16266</c:v>
              </c:pt>
            </c:numLit>
          </c:val>
          <c:extLst>
            <c:ext xmlns:c14="http://schemas.microsoft.com/office/drawing/2007/8/2/chart" uri="{6F2FDCE9-48DA-4B69-8628-5D25D57E5C99}">
              <c14:invertSolidFillFmt>
                <c14:spPr xmlns:c14="http://schemas.microsoft.com/office/drawing/2007/8/2/chart">
                  <a:solidFill>
                    <a:srgbClr val="FFFFFF"/>
                  </a:solidFill>
                  <a:ln>
                    <a:solidFill>
                      <a:srgbClr val="41EB68"/>
                    </a:solidFill>
                  </a:ln>
                </c14:spPr>
              </c14:invertSolidFillFmt>
            </c:ext>
            <c:ext xmlns:c16="http://schemas.microsoft.com/office/drawing/2014/chart" uri="{C3380CC4-5D6E-409C-BE32-E72D297353CC}">
              <c16:uniqueId val="{00000005-4F9F-48C1-8720-CAAC8B574723}"/>
            </c:ext>
          </c:extLst>
        </c:ser>
        <c:ser>
          <c:idx val="6"/>
          <c:order val="6"/>
          <c:tx>
            <c:v>7-UTMÄRKT</c:v>
          </c:tx>
          <c:spPr>
            <a:solidFill>
              <a:srgbClr val="278D3E"/>
            </a:solidFill>
            <a:ln>
              <a:solidFill>
                <a:srgbClr val="278D3E"/>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får möjlighet att utveckla förståelse för naturvetenskap</c:v>
              </c:pt>
            </c:strLit>
          </c:cat>
          <c:val>
            <c:numLit>
              <c:formatCode>General</c:formatCode>
              <c:ptCount val="1"/>
              <c:pt idx="0">
                <c:v>0.172038</c:v>
              </c:pt>
            </c:numLit>
          </c:val>
          <c:extLst>
            <c:ext xmlns:c14="http://schemas.microsoft.com/office/drawing/2007/8/2/chart" uri="{6F2FDCE9-48DA-4B69-8628-5D25D57E5C99}">
              <c14:invertSolidFillFmt>
                <c14:spPr xmlns:c14="http://schemas.microsoft.com/office/drawing/2007/8/2/chart">
                  <a:solidFill>
                    <a:srgbClr val="FFFFFF"/>
                  </a:solidFill>
                  <a:ln>
                    <a:solidFill>
                      <a:srgbClr val="278D3E"/>
                    </a:solidFill>
                  </a:ln>
                </c14:spPr>
              </c14:invertSolidFillFmt>
            </c:ext>
            <c:ext xmlns:c16="http://schemas.microsoft.com/office/drawing/2014/chart" uri="{C3380CC4-5D6E-409C-BE32-E72D297353CC}">
              <c16:uniqueId val="{00000006-4F9F-48C1-8720-CAAC8B574723}"/>
            </c:ext>
          </c:extLst>
        </c:ser>
        <c:ser>
          <c:idx val="7"/>
          <c:order val="7"/>
          <c:tx>
            <c:v>VET EJ</c:v>
          </c:tx>
          <c:spPr>
            <a:solidFill>
              <a:srgbClr val="DDDDDD"/>
            </a:solidFill>
            <a:ln>
              <a:solidFill>
                <a:srgbClr val="DDDDDD"/>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får möjlighet att utveckla förståelse för naturvetenskap</c:v>
              </c:pt>
            </c:strLit>
          </c:cat>
          <c:val>
            <c:numLit>
              <c:formatCode>General</c:formatCode>
              <c:ptCount val="1"/>
              <c:pt idx="0">
                <c:v>0.23094600000000001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7-4F9F-48C1-8720-CAAC8B574723}"/>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in val="0"/>
        </c:scaling>
        <c:delete val="0"/>
        <c:axPos val="b"/>
        <c:numFmt formatCode="0%;0%" sourceLinked="0"/>
        <c:majorTickMark val="none"/>
        <c:minorTickMark val="none"/>
        <c:tickLblPos val="none"/>
        <c:spPr>
          <a:noFill/>
          <a:ln>
            <a:solidFill>
              <a:srgbClr val="DDDDDD"/>
            </a:solidFill>
          </a:ln>
        </c:spPr>
        <c:txPr>
          <a:bodyPr/>
          <a:lstStyle/>
          <a:p>
            <a:pPr>
              <a:defRPr sz="7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0.2"/>
        </c:manualLayout>
      </c:layout>
      <c:barChart>
        <c:barDir val="bar"/>
        <c:grouping val="percentStacked"/>
        <c:varyColors val="1"/>
        <c:ser>
          <c:idx val="0"/>
          <c:order val="0"/>
          <c:tx>
            <c:v>1-OTILLRÄCKLIG</c:v>
          </c:tx>
          <c:spPr>
            <a:solidFill>
              <a:srgbClr val="CC2A36"/>
            </a:solidFill>
            <a:ln>
              <a:solidFill>
                <a:srgbClr val="CC2A36"/>
              </a:solidFill>
            </a:ln>
          </c:spPr>
          <c:invertIfNegative val="1"/>
          <c:cat>
            <c:strLit>
              <c:ptCount val="1"/>
              <c:pt idx="0">
                <c:v>Flickor och pojkar har samma möjligheter</c:v>
              </c:pt>
            </c:strLit>
          </c:cat>
          <c:val>
            <c:numLit>
              <c:formatCode>General</c:formatCode>
              <c:ptCount val="1"/>
              <c:pt idx="0">
                <c:v>7.332E-3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CC2A36"/>
                    </a:solidFill>
                  </a:ln>
                </c14:spPr>
              </c14:invertSolidFillFmt>
            </c:ext>
            <c:ext xmlns:c16="http://schemas.microsoft.com/office/drawing/2014/chart" uri="{C3380CC4-5D6E-409C-BE32-E72D297353CC}">
              <c16:uniqueId val="{00000000-422A-4886-8D6A-DE0E1136185B}"/>
            </c:ext>
          </c:extLst>
        </c:ser>
        <c:ser>
          <c:idx val="1"/>
          <c:order val="1"/>
          <c:tx>
            <c:v>2</c:v>
          </c:tx>
          <c:spPr>
            <a:solidFill>
              <a:srgbClr val="EB6841"/>
            </a:solidFill>
            <a:ln>
              <a:solidFill>
                <a:srgbClr val="EB6841"/>
              </a:solidFill>
            </a:ln>
          </c:spPr>
          <c:invertIfNegative val="1"/>
          <c:cat>
            <c:strLit>
              <c:ptCount val="1"/>
              <c:pt idx="0">
                <c:v>Flickor och pojkar har samma möjligheter</c:v>
              </c:pt>
            </c:strLit>
          </c:cat>
          <c:val>
            <c:numLit>
              <c:formatCode>General</c:formatCode>
              <c:ptCount val="1"/>
              <c:pt idx="0">
                <c:v>6.5640000000000004E-3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B6841"/>
                    </a:solidFill>
                  </a:ln>
                </c14:spPr>
              </c14:invertSolidFillFmt>
            </c:ext>
            <c:ext xmlns:c16="http://schemas.microsoft.com/office/drawing/2014/chart" uri="{C3380CC4-5D6E-409C-BE32-E72D297353CC}">
              <c16:uniqueId val="{00000001-422A-4886-8D6A-DE0E1136185B}"/>
            </c:ext>
          </c:extLst>
        </c:ser>
        <c:ser>
          <c:idx val="2"/>
          <c:order val="2"/>
          <c:tx>
            <c:v>3 - MINIMAL</c:v>
          </c:tx>
          <c:spPr>
            <a:solidFill>
              <a:srgbClr val="EDC951"/>
            </a:solidFill>
            <a:ln>
              <a:solidFill>
                <a:srgbClr val="EDC951"/>
              </a:solidFill>
            </a:ln>
          </c:spPr>
          <c:invertIfNegative val="1"/>
          <c:cat>
            <c:strLit>
              <c:ptCount val="1"/>
              <c:pt idx="0">
                <c:v>Flickor och pojkar har samma möjligheter</c:v>
              </c:pt>
            </c:strLit>
          </c:cat>
          <c:val>
            <c:numLit>
              <c:formatCode>General</c:formatCode>
              <c:ptCount val="1"/>
              <c:pt idx="0">
                <c:v>2.0205000000000001E-2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EDC951"/>
                    </a:solidFill>
                  </a:ln>
                </c14:spPr>
              </c14:invertSolidFillFmt>
            </c:ext>
            <c:ext xmlns:c16="http://schemas.microsoft.com/office/drawing/2014/chart" uri="{C3380CC4-5D6E-409C-BE32-E72D297353CC}">
              <c16:uniqueId val="{00000002-422A-4886-8D6A-DE0E1136185B}"/>
            </c:ext>
          </c:extLst>
        </c:ser>
        <c:ser>
          <c:idx val="3"/>
          <c:order val="3"/>
          <c:tx>
            <c:v>4</c:v>
          </c:tx>
          <c:spPr>
            <a:solidFill>
              <a:srgbClr val="99D9DF"/>
            </a:solidFill>
            <a:ln>
              <a:solidFill>
                <a:srgbClr val="99D9DF"/>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Flickor och pojkar har samma möjligheter</c:v>
              </c:pt>
            </c:strLit>
          </c:cat>
          <c:val>
            <c:numLit>
              <c:formatCode>General</c:formatCode>
              <c:ptCount val="1"/>
              <c:pt idx="0">
                <c:v>5.5243E-2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99D9DF"/>
                    </a:solidFill>
                  </a:ln>
                </c14:spPr>
              </c14:invertSolidFillFmt>
            </c:ext>
            <c:ext xmlns:c16="http://schemas.microsoft.com/office/drawing/2014/chart" uri="{C3380CC4-5D6E-409C-BE32-E72D297353CC}">
              <c16:uniqueId val="{00000003-422A-4886-8D6A-DE0E1136185B}"/>
            </c:ext>
          </c:extLst>
        </c:ser>
        <c:ser>
          <c:idx val="4"/>
          <c:order val="4"/>
          <c:tx>
            <c:v>5-GOD</c:v>
          </c:tx>
          <c:spPr>
            <a:solidFill>
              <a:srgbClr val="39A0AC"/>
            </a:solidFill>
            <a:ln>
              <a:solidFill>
                <a:srgbClr val="39A0AC"/>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Flickor och pojkar har samma möjligheter</c:v>
              </c:pt>
            </c:strLit>
          </c:cat>
          <c:val>
            <c:numLit>
              <c:formatCode>General</c:formatCode>
              <c:ptCount val="1"/>
              <c:pt idx="0">
                <c:v>0.25626599999999999</c:v>
              </c:pt>
            </c:numLit>
          </c:val>
          <c:extLst>
            <c:ext xmlns:c14="http://schemas.microsoft.com/office/drawing/2007/8/2/chart" uri="{6F2FDCE9-48DA-4B69-8628-5D25D57E5C99}">
              <c14:invertSolidFillFmt>
                <c14:spPr xmlns:c14="http://schemas.microsoft.com/office/drawing/2007/8/2/chart">
                  <a:solidFill>
                    <a:srgbClr val="FFFFFF"/>
                  </a:solidFill>
                  <a:ln>
                    <a:solidFill>
                      <a:srgbClr val="39A0AC"/>
                    </a:solidFill>
                  </a:ln>
                </c14:spPr>
              </c14:invertSolidFillFmt>
            </c:ext>
            <c:ext xmlns:c16="http://schemas.microsoft.com/office/drawing/2014/chart" uri="{C3380CC4-5D6E-409C-BE32-E72D297353CC}">
              <c16:uniqueId val="{00000004-422A-4886-8D6A-DE0E1136185B}"/>
            </c:ext>
          </c:extLst>
        </c:ser>
        <c:ser>
          <c:idx val="5"/>
          <c:order val="5"/>
          <c:tx>
            <c:v>6</c:v>
          </c:tx>
          <c:spPr>
            <a:solidFill>
              <a:srgbClr val="41EB68"/>
            </a:solidFill>
            <a:ln>
              <a:solidFill>
                <a:srgbClr val="41EB68"/>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Flickor och pojkar har samma möjligheter</c:v>
              </c:pt>
            </c:strLit>
          </c:cat>
          <c:val>
            <c:numLit>
              <c:formatCode>General</c:formatCode>
              <c:ptCount val="1"/>
              <c:pt idx="0">
                <c:v>0.17510700000000001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41EB68"/>
                    </a:solidFill>
                  </a:ln>
                </c14:spPr>
              </c14:invertSolidFillFmt>
            </c:ext>
            <c:ext xmlns:c16="http://schemas.microsoft.com/office/drawing/2014/chart" uri="{C3380CC4-5D6E-409C-BE32-E72D297353CC}">
              <c16:uniqueId val="{00000005-422A-4886-8D6A-DE0E1136185B}"/>
            </c:ext>
          </c:extLst>
        </c:ser>
        <c:ser>
          <c:idx val="6"/>
          <c:order val="6"/>
          <c:tx>
            <c:v>7-UTMÄRKT</c:v>
          </c:tx>
          <c:spPr>
            <a:solidFill>
              <a:srgbClr val="278D3E"/>
            </a:solidFill>
            <a:ln>
              <a:solidFill>
                <a:srgbClr val="278D3E"/>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Flickor och pojkar har samma möjligheter</c:v>
              </c:pt>
            </c:strLit>
          </c:cat>
          <c:val>
            <c:numLit>
              <c:formatCode>General</c:formatCode>
              <c:ptCount val="1"/>
              <c:pt idx="0">
                <c:v>0.29727199999999998</c:v>
              </c:pt>
            </c:numLit>
          </c:val>
          <c:extLst>
            <c:ext xmlns:c14="http://schemas.microsoft.com/office/drawing/2007/8/2/chart" uri="{6F2FDCE9-48DA-4B69-8628-5D25D57E5C99}">
              <c14:invertSolidFillFmt>
                <c14:spPr xmlns:c14="http://schemas.microsoft.com/office/drawing/2007/8/2/chart">
                  <a:solidFill>
                    <a:srgbClr val="FFFFFF"/>
                  </a:solidFill>
                  <a:ln>
                    <a:solidFill>
                      <a:srgbClr val="278D3E"/>
                    </a:solidFill>
                  </a:ln>
                </c14:spPr>
              </c14:invertSolidFillFmt>
            </c:ext>
            <c:ext xmlns:c16="http://schemas.microsoft.com/office/drawing/2014/chart" uri="{C3380CC4-5D6E-409C-BE32-E72D297353CC}">
              <c16:uniqueId val="{00000006-422A-4886-8D6A-DE0E1136185B}"/>
            </c:ext>
          </c:extLst>
        </c:ser>
        <c:ser>
          <c:idx val="7"/>
          <c:order val="7"/>
          <c:tx>
            <c:v>VET EJ</c:v>
          </c:tx>
          <c:spPr>
            <a:solidFill>
              <a:srgbClr val="DDDDDD"/>
            </a:solidFill>
            <a:ln>
              <a:solidFill>
                <a:srgbClr val="DDDDDD"/>
              </a:solidFill>
            </a:ln>
          </c:spPr>
          <c:invertIfNegative val="1"/>
          <c:dLbls>
            <c:numFmt formatCode="0%;0%" sourceLinked="0"/>
            <c:spPr>
              <a:noFill/>
              <a:ln>
                <a:noFill/>
              </a:ln>
              <a:effectLst/>
            </c:spPr>
            <c:txPr>
              <a:bodyPr/>
              <a:lstStyle/>
              <a:p>
                <a:pPr>
                  <a:defRPr sz="8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Flickor och pojkar har samma möjligheter</c:v>
              </c:pt>
            </c:strLit>
          </c:cat>
          <c:val>
            <c:numLit>
              <c:formatCode>General</c:formatCode>
              <c:ptCount val="1"/>
              <c:pt idx="0">
                <c:v>0.18201200000000001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7-422A-4886-8D6A-DE0E1136185B}"/>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in val="0"/>
        </c:scaling>
        <c:delete val="0"/>
        <c:axPos val="b"/>
        <c:numFmt formatCode="0%;0%" sourceLinked="0"/>
        <c:majorTickMark val="cross"/>
        <c:minorTickMark val="out"/>
        <c:tickLblPos val="none"/>
        <c:spPr>
          <a:noFill/>
          <a:ln>
            <a:solidFill>
              <a:srgbClr val="DDDDDD"/>
            </a:solidFill>
          </a:ln>
        </c:spPr>
        <c:txPr>
          <a:bodyPr/>
          <a:lstStyle/>
          <a:p>
            <a:pPr>
              <a:defRPr sz="7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barChart>
        <c:barDir val="bar"/>
        <c:grouping val="clustered"/>
        <c:varyColors val="1"/>
        <c:ser>
          <c:idx val="0"/>
          <c:order val="0"/>
          <c:tx>
            <c:v>Total</c:v>
          </c:tx>
          <c:spPr>
            <a:solidFill>
              <a:srgbClr val="0099AA"/>
            </a:solidFill>
            <a:ln>
              <a:noFill/>
            </a:ln>
          </c:spPr>
          <c:invertIfNegative val="1"/>
          <c:cat>
            <c:strLit>
              <c:ptCount val="9"/>
              <c:pt idx="0">
                <c:v>TRYGGHET OCH GEMENSKAP</c:v>
              </c:pt>
              <c:pt idx="1">
                <c:v>Förskolan ska vara rolig, trygg och lärorik för alla barn</c:v>
              </c:pt>
              <c:pt idx="2">
                <c:v>Personalen tar väl hand om mitt barn</c:v>
              </c:pt>
              <c:pt idx="3">
                <c:v>Barnen ska lära sig hur man fungerar tillsammans i en grupp</c:v>
              </c:pt>
              <c:pt idx="4">
                <c:v>Barnen ska känna glädjen av att lära sig och känna att de behövs i gruppen</c:v>
              </c:pt>
              <c:pt idx="5">
                <c:v>INFORMATION OCH INFLYTANDE</c:v>
              </c:pt>
              <c:pt idx="6">
                <c:v>Personalen ska ge föräldrar tydlig information</c:v>
              </c:pt>
              <c:pt idx="7">
                <c:v>Föräldrar ska kunna vara med och påverka arbetet i fsk</c:v>
              </c:pt>
              <c:pt idx="8">
                <c:v>Barnen har möjlighet att ha inflytande på verksamhetens innehåll</c:v>
              </c:pt>
            </c:strLit>
          </c:cat>
          <c:val>
            <c:numLit>
              <c:formatCode>General</c:formatCode>
              <c:ptCount val="9"/>
              <c:pt idx="0">
                <c:v>0.52595899999999995</c:v>
              </c:pt>
              <c:pt idx="1">
                <c:v>0.57092900000000002</c:v>
              </c:pt>
              <c:pt idx="2">
                <c:v>0.54049400000000003</c:v>
              </c:pt>
              <c:pt idx="3">
                <c:v>0.52097199999999999</c:v>
              </c:pt>
              <c:pt idx="4">
                <c:v>0.471441</c:v>
              </c:pt>
              <c:pt idx="5">
                <c:v>0.34734300000000001</c:v>
              </c:pt>
              <c:pt idx="6">
                <c:v>0.41543099999999999</c:v>
              </c:pt>
              <c:pt idx="7">
                <c:v>0.28823500000000002</c:v>
              </c:pt>
              <c:pt idx="8">
                <c:v>0.33836300000000002</c:v>
              </c:pt>
            </c:numLit>
          </c:val>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 xmlns:c16="http://schemas.microsoft.com/office/drawing/2014/chart" uri="{C3380CC4-5D6E-409C-BE32-E72D297353CC}">
              <c16:uniqueId val="{00000000-8C77-4940-A04B-DA6D4581BC03}"/>
            </c:ext>
          </c:extLst>
        </c:ser>
        <c:ser>
          <c:idx val="1"/>
          <c:order val="1"/>
          <c:tx>
            <c:v>Flicka</c:v>
          </c:tx>
          <c:spPr>
            <a:solidFill>
              <a:srgbClr val="DDDDDD"/>
            </a:solidFill>
            <a:ln>
              <a:noFill/>
            </a:ln>
          </c:spPr>
          <c:invertIfNegative val="1"/>
          <c:cat>
            <c:strLit>
              <c:ptCount val="9"/>
              <c:pt idx="0">
                <c:v>TRYGGHET OCH GEMENSKAP</c:v>
              </c:pt>
              <c:pt idx="1">
                <c:v>Förskolan ska vara rolig, trygg och lärorik för alla barn</c:v>
              </c:pt>
              <c:pt idx="2">
                <c:v>Personalen tar väl hand om mitt barn</c:v>
              </c:pt>
              <c:pt idx="3">
                <c:v>Barnen ska lära sig hur man fungerar tillsammans i en grupp</c:v>
              </c:pt>
              <c:pt idx="4">
                <c:v>Barnen ska känna glädjen av att lära sig och känna att de behövs i gruppen</c:v>
              </c:pt>
              <c:pt idx="5">
                <c:v>INFORMATION OCH INFLYTANDE</c:v>
              </c:pt>
              <c:pt idx="6">
                <c:v>Personalen ska ge föräldrar tydlig information</c:v>
              </c:pt>
              <c:pt idx="7">
                <c:v>Föräldrar ska kunna vara med och påverka arbetet i fsk</c:v>
              </c:pt>
              <c:pt idx="8">
                <c:v>Barnen har möjlighet att ha inflytande på verksamhetens innehåll</c:v>
              </c:pt>
            </c:strLit>
          </c:cat>
          <c:val>
            <c:numLit>
              <c:formatCode>General</c:formatCode>
              <c:ptCount val="9"/>
              <c:pt idx="0">
                <c:v>0.53917800000000005</c:v>
              </c:pt>
              <c:pt idx="1">
                <c:v>0.59750499999999995</c:v>
              </c:pt>
              <c:pt idx="2">
                <c:v>0.55393499999999996</c:v>
              </c:pt>
              <c:pt idx="3">
                <c:v>0.52705599999999997</c:v>
              </c:pt>
              <c:pt idx="4">
                <c:v>0.478215</c:v>
              </c:pt>
              <c:pt idx="5">
                <c:v>0.35037499999999999</c:v>
              </c:pt>
              <c:pt idx="6">
                <c:v>0.42322599999999999</c:v>
              </c:pt>
              <c:pt idx="7">
                <c:v>0.290935</c:v>
              </c:pt>
              <c:pt idx="8">
                <c:v>0.33696399999999999</c:v>
              </c:pt>
            </c:numLit>
          </c:val>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 xmlns:c16="http://schemas.microsoft.com/office/drawing/2014/chart" uri="{C3380CC4-5D6E-409C-BE32-E72D297353CC}">
              <c16:uniqueId val="{00000001-8C77-4940-A04B-DA6D4581BC03}"/>
            </c:ext>
          </c:extLst>
        </c:ser>
        <c:ser>
          <c:idx val="3"/>
          <c:order val="2"/>
          <c:tx>
            <c:v>Pojke</c:v>
          </c:tx>
          <c:spPr>
            <a:solidFill>
              <a:srgbClr val="F9B590"/>
            </a:solidFill>
            <a:ln>
              <a:noFill/>
            </a:ln>
          </c:spPr>
          <c:invertIfNegative val="1"/>
          <c:cat>
            <c:strLit>
              <c:ptCount val="9"/>
              <c:pt idx="0">
                <c:v>TRYGGHET OCH GEMENSKAP</c:v>
              </c:pt>
              <c:pt idx="1">
                <c:v>Förskolan ska vara rolig, trygg och lärorik för alla barn</c:v>
              </c:pt>
              <c:pt idx="2">
                <c:v>Personalen tar väl hand om mitt barn</c:v>
              </c:pt>
              <c:pt idx="3">
                <c:v>Barnen ska lära sig hur man fungerar tillsammans i en grupp</c:v>
              </c:pt>
              <c:pt idx="4">
                <c:v>Barnen ska känna glädjen av att lära sig och känna att de behövs i gruppen</c:v>
              </c:pt>
              <c:pt idx="5">
                <c:v>INFORMATION OCH INFLYTANDE</c:v>
              </c:pt>
              <c:pt idx="6">
                <c:v>Personalen ska ge föräldrar tydlig information</c:v>
              </c:pt>
              <c:pt idx="7">
                <c:v>Föräldrar ska kunna vara med och påverka arbetet i fsk</c:v>
              </c:pt>
              <c:pt idx="8">
                <c:v>Barnen har möjlighet att ha inflytande på verksamhetens innehåll</c:v>
              </c:pt>
            </c:strLit>
          </c:cat>
          <c:val>
            <c:numLit>
              <c:formatCode>General</c:formatCode>
              <c:ptCount val="9"/>
              <c:pt idx="0">
                <c:v>0.51366999999999996</c:v>
              </c:pt>
              <c:pt idx="1">
                <c:v>0.54598199999999997</c:v>
              </c:pt>
              <c:pt idx="2">
                <c:v>0.52808600000000006</c:v>
              </c:pt>
              <c:pt idx="3">
                <c:v>0.51532699999999998</c:v>
              </c:pt>
              <c:pt idx="4">
                <c:v>0.46528599999999998</c:v>
              </c:pt>
              <c:pt idx="5">
                <c:v>0.34465600000000002</c:v>
              </c:pt>
              <c:pt idx="6">
                <c:v>0.40828500000000001</c:v>
              </c:pt>
              <c:pt idx="7">
                <c:v>0.285833</c:v>
              </c:pt>
              <c:pt idx="8">
                <c:v>0.33985100000000001</c:v>
              </c:pt>
            </c:numLit>
          </c:val>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 xmlns:c16="http://schemas.microsoft.com/office/drawing/2014/chart" uri="{C3380CC4-5D6E-409C-BE32-E72D297353CC}">
              <c16:uniqueId val="{00000001-8C77-4940-A04B-DA6D4581BC03}"/>
            </c:ext>
          </c:extLs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b"/>
        <c:majorGridlines>
          <c:spPr>
            <a:ln>
              <a:solidFill>
                <a:srgbClr val="DDDDDD"/>
              </a:solidFill>
            </a:ln>
            <a:effectLst/>
          </c:spPr>
        </c:majorGridlines>
        <c:numFmt formatCode="0%;0%" sourceLinked="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legend>
      <c:legendPos val="t"/>
      <c:overlay val="0"/>
      <c:spPr>
        <a:noFill/>
      </c:spPr>
      <c:txPr>
        <a:bodyPr/>
        <a:lstStyle/>
        <a:p>
          <a:pPr>
            <a:defRPr sz="1000" spc="50"/>
          </a:pPr>
          <a:endParaRPr lang="sv-SE"/>
        </a:p>
      </c:txPr>
    </c:legend>
    <c:plotVisOnly val="1"/>
    <c:dispBlanksAs val="zero"/>
    <c:showDLblsOverMax val="1"/>
  </c:chart>
  <c:spPr>
    <a:noFill/>
    <a:ln>
      <a:noFill/>
    </a:ln>
  </c:spPr>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barChart>
        <c:barDir val="bar"/>
        <c:grouping val="clustered"/>
        <c:varyColors val="1"/>
        <c:ser>
          <c:idx val="0"/>
          <c:order val="0"/>
          <c:tx>
            <c:v>Total</c:v>
          </c:tx>
          <c:spPr>
            <a:solidFill>
              <a:srgbClr val="0099AA"/>
            </a:solidFill>
            <a:ln>
              <a:noFill/>
            </a:ln>
          </c:spPr>
          <c:invertIfNegative val="1"/>
          <c:cat>
            <c:strLit>
              <c:ptCount val="10"/>
              <c:pt idx="0">
                <c:v>FÖRUTSÄTTNINGAR</c:v>
              </c:pt>
              <c:pt idx="1">
                <c:v>Barnen har möjlighet att ingå i mindre och större grupper under delar av dagen</c:v>
              </c:pt>
              <c:pt idx="2">
                <c:v>Barnen ska kunna byta mellan olika aktiviteter under dagen</c:v>
              </c:pt>
              <c:pt idx="3">
                <c:v>Flickor och pojkar har samma möjligheter</c:v>
              </c:pt>
              <c:pt idx="4">
                <c:v>PEDAGOGIK</c:v>
              </c:pt>
              <c:pt idx="5">
                <c:v>Barnen har möjlighet att utveckla språket</c:v>
              </c:pt>
              <c:pt idx="6">
                <c:v>Barnen har möjlighet att utveckla förståelse för matematik</c:v>
              </c:pt>
              <c:pt idx="7">
                <c:v>Barnen får möjlighet att utveckla förståelse för naturvetenskap</c:v>
              </c:pt>
              <c:pt idx="8">
                <c:v>KONTINUITET</c:v>
              </c:pt>
              <c:pt idx="9">
                <c:v>Barnen ska möta personal som de känner</c:v>
              </c:pt>
            </c:strLit>
          </c:cat>
          <c:val>
            <c:numLit>
              <c:formatCode>General</c:formatCode>
              <c:ptCount val="10"/>
              <c:pt idx="0">
                <c:v>0.43668699999999999</c:v>
              </c:pt>
              <c:pt idx="1">
                <c:v>0.38150000000000001</c:v>
              </c:pt>
              <c:pt idx="2">
                <c:v>0.456181</c:v>
              </c:pt>
              <c:pt idx="3">
                <c:v>0.47237899999999999</c:v>
              </c:pt>
              <c:pt idx="4">
                <c:v>0.38564900000000002</c:v>
              </c:pt>
              <c:pt idx="5">
                <c:v>0.47604400000000002</c:v>
              </c:pt>
              <c:pt idx="6">
                <c:v>0.34620600000000001</c:v>
              </c:pt>
              <c:pt idx="7">
                <c:v>0.33469700000000002</c:v>
              </c:pt>
              <c:pt idx="8">
                <c:v>0.49940299999999999</c:v>
              </c:pt>
              <c:pt idx="9">
                <c:v>0.49940299999999999</c:v>
              </c:pt>
            </c:numLit>
          </c:val>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 xmlns:c16="http://schemas.microsoft.com/office/drawing/2014/chart" uri="{C3380CC4-5D6E-409C-BE32-E72D297353CC}">
              <c16:uniqueId val="{00000000-8C77-4940-A04B-DA6D4581BC03}"/>
            </c:ext>
          </c:extLst>
        </c:ser>
        <c:ser>
          <c:idx val="1"/>
          <c:order val="1"/>
          <c:tx>
            <c:v>Flicka</c:v>
          </c:tx>
          <c:spPr>
            <a:solidFill>
              <a:srgbClr val="DDDDDD"/>
            </a:solidFill>
            <a:ln>
              <a:noFill/>
            </a:ln>
          </c:spPr>
          <c:invertIfNegative val="1"/>
          <c:cat>
            <c:strLit>
              <c:ptCount val="10"/>
              <c:pt idx="0">
                <c:v>FÖRUTSÄTTNINGAR</c:v>
              </c:pt>
              <c:pt idx="1">
                <c:v>Barnen har möjlighet att ingå i mindre och större grupper under delar av dagen</c:v>
              </c:pt>
              <c:pt idx="2">
                <c:v>Barnen ska kunna byta mellan olika aktiviteter under dagen</c:v>
              </c:pt>
              <c:pt idx="3">
                <c:v>Flickor och pojkar har samma möjligheter</c:v>
              </c:pt>
              <c:pt idx="4">
                <c:v>PEDAGOGIK</c:v>
              </c:pt>
              <c:pt idx="5">
                <c:v>Barnen har möjlighet att utveckla språket</c:v>
              </c:pt>
              <c:pt idx="6">
                <c:v>Barnen har möjlighet att utveckla förståelse för matematik</c:v>
              </c:pt>
              <c:pt idx="7">
                <c:v>Barnen får möjlighet att utveckla förståelse för naturvetenskap</c:v>
              </c:pt>
              <c:pt idx="8">
                <c:v>KONTINUITET</c:v>
              </c:pt>
              <c:pt idx="9">
                <c:v>Barnen ska möta personal som de känner</c:v>
              </c:pt>
            </c:strLit>
          </c:cat>
          <c:val>
            <c:numLit>
              <c:formatCode>General</c:formatCode>
              <c:ptCount val="10"/>
              <c:pt idx="0">
                <c:v>0.445772</c:v>
              </c:pt>
              <c:pt idx="1">
                <c:v>0.38896700000000001</c:v>
              </c:pt>
              <c:pt idx="2">
                <c:v>0.46960600000000002</c:v>
              </c:pt>
              <c:pt idx="3">
                <c:v>0.478742</c:v>
              </c:pt>
              <c:pt idx="4">
                <c:v>0.38884999999999997</c:v>
              </c:pt>
              <c:pt idx="5">
                <c:v>0.48787799999999998</c:v>
              </c:pt>
              <c:pt idx="6">
                <c:v>0.34785700000000003</c:v>
              </c:pt>
              <c:pt idx="7">
                <c:v>0.33081500000000003</c:v>
              </c:pt>
              <c:pt idx="8">
                <c:v>0.50808200000000003</c:v>
              </c:pt>
              <c:pt idx="9">
                <c:v>0.50808200000000003</c:v>
              </c:pt>
            </c:numLit>
          </c:val>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 xmlns:c16="http://schemas.microsoft.com/office/drawing/2014/chart" uri="{C3380CC4-5D6E-409C-BE32-E72D297353CC}">
              <c16:uniqueId val="{00000001-8C77-4940-A04B-DA6D4581BC03}"/>
            </c:ext>
          </c:extLst>
        </c:ser>
        <c:ser>
          <c:idx val="3"/>
          <c:order val="2"/>
          <c:tx>
            <c:v>Pojke</c:v>
          </c:tx>
          <c:spPr>
            <a:solidFill>
              <a:srgbClr val="F9B590"/>
            </a:solidFill>
            <a:ln>
              <a:noFill/>
            </a:ln>
          </c:spPr>
          <c:invertIfNegative val="1"/>
          <c:cat>
            <c:strLit>
              <c:ptCount val="10"/>
              <c:pt idx="0">
                <c:v>FÖRUTSÄTTNINGAR</c:v>
              </c:pt>
              <c:pt idx="1">
                <c:v>Barnen har möjlighet att ingå i mindre och större grupper under delar av dagen</c:v>
              </c:pt>
              <c:pt idx="2">
                <c:v>Barnen ska kunna byta mellan olika aktiviteter under dagen</c:v>
              </c:pt>
              <c:pt idx="3">
                <c:v>Flickor och pojkar har samma möjligheter</c:v>
              </c:pt>
              <c:pt idx="4">
                <c:v>PEDAGOGIK</c:v>
              </c:pt>
              <c:pt idx="5">
                <c:v>Barnen har möjlighet att utveckla språket</c:v>
              </c:pt>
              <c:pt idx="6">
                <c:v>Barnen har möjlighet att utveckla förståelse för matematik</c:v>
              </c:pt>
              <c:pt idx="7">
                <c:v>Barnen får möjlighet att utveckla förståelse för naturvetenskap</c:v>
              </c:pt>
              <c:pt idx="8">
                <c:v>KONTINUITET</c:v>
              </c:pt>
              <c:pt idx="9">
                <c:v>Barnen ska möta personal som de känner</c:v>
              </c:pt>
            </c:strLit>
          </c:cat>
          <c:val>
            <c:numLit>
              <c:formatCode>General</c:formatCode>
              <c:ptCount val="10"/>
              <c:pt idx="0">
                <c:v>0.42833500000000002</c:v>
              </c:pt>
              <c:pt idx="1">
                <c:v>0.37464799999999998</c:v>
              </c:pt>
              <c:pt idx="2">
                <c:v>0.443745</c:v>
              </c:pt>
              <c:pt idx="3">
                <c:v>0.466611</c:v>
              </c:pt>
              <c:pt idx="4">
                <c:v>0.382822</c:v>
              </c:pt>
              <c:pt idx="5">
                <c:v>0.46511999999999998</c:v>
              </c:pt>
              <c:pt idx="6">
                <c:v>0.34482200000000002</c:v>
              </c:pt>
              <c:pt idx="7">
                <c:v>0.33852500000000002</c:v>
              </c:pt>
              <c:pt idx="8">
                <c:v>0.49113499999999999</c:v>
              </c:pt>
              <c:pt idx="9">
                <c:v>0.49113499999999999</c:v>
              </c:pt>
            </c:numLit>
          </c:val>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 xmlns:c16="http://schemas.microsoft.com/office/drawing/2014/chart" uri="{C3380CC4-5D6E-409C-BE32-E72D297353CC}">
              <c16:uniqueId val="{00000001-8C77-4940-A04B-DA6D4581BC03}"/>
            </c:ext>
          </c:extLs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b"/>
        <c:majorGridlines>
          <c:spPr>
            <a:ln>
              <a:solidFill>
                <a:srgbClr val="DDDDDD"/>
              </a:solidFill>
            </a:ln>
            <a:effectLst/>
          </c:spPr>
        </c:majorGridlines>
        <c:numFmt formatCode="0%;0%" sourceLinked="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legend>
      <c:legendPos val="t"/>
      <c:overlay val="0"/>
      <c:spPr>
        <a:noFill/>
      </c:spPr>
      <c:txPr>
        <a:bodyPr/>
        <a:lstStyle/>
        <a:p>
          <a:pPr>
            <a:defRPr sz="1000" spc="50"/>
          </a:pPr>
          <a:endParaRPr lang="sv-SE"/>
        </a:p>
      </c:txPr>
    </c:legend>
    <c:plotVisOnly val="1"/>
    <c:dispBlanksAs val="zero"/>
    <c:showDLblsOverMax val="1"/>
  </c:chart>
  <c:spPr>
    <a:noFill/>
    <a:ln>
      <a:noFill/>
    </a:ln>
  </c:spPr>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title>
      <c:tx>
        <c:rich>
          <a:bodyPr/>
          <a:lstStyle/>
          <a:p>
            <a:pPr>
              <a:defRPr sz="1100" b="0" spc="50"/>
            </a:pPr>
            <a:r>
              <a:t>Barnets födelseår</a:t>
            </a:r>
          </a:p>
        </c:rich>
      </c:tx>
      <c:overlay val="0"/>
    </c:title>
    <c:autoTitleDeleted val="0"/>
    <c:plotArea>
      <c:layout/>
      <c:barChart>
        <c:barDir val="col"/>
        <c:grouping val="clustered"/>
        <c:varyColors val="1"/>
        <c:ser>
          <c:idx val="0"/>
          <c:order val="0"/>
          <c:tx>
            <c:v>Vilket år föddes ditt barn?</c:v>
          </c:tx>
          <c:spPr>
            <a:solidFill>
              <a:srgbClr val="0099AA"/>
            </a:solidFill>
            <a:ln>
              <a:solidFill>
                <a:srgbClr val="0099AA"/>
              </a:solidFill>
            </a:ln>
          </c:spPr>
          <c:invertIfNegative val="1"/>
          <c:dPt>
            <c:idx val="0"/>
            <c:invertIfNegative val="0"/>
            <c:bubble3D val="0"/>
            <c:spPr>
              <a:solidFill>
                <a:srgbClr val="0099AA"/>
              </a:solidFill>
              <a:ln>
                <a:noFill/>
              </a:ln>
            </c:spPr>
            <c:extLst>
              <c:ext xmlns:c16="http://schemas.microsoft.com/office/drawing/2014/chart" uri="{C3380CC4-5D6E-409C-BE32-E72D297353CC}">
                <c16:uniqueId val="{00000001-9369-404C-B2DB-17A8C8BC545C}"/>
              </c:ext>
            </c:extLst>
          </c:dPt>
          <c:dPt>
            <c:idx val="1"/>
            <c:invertIfNegative val="0"/>
            <c:bubble3D val="0"/>
            <c:spPr>
              <a:solidFill>
                <a:srgbClr val="DDDDDD"/>
              </a:solidFill>
              <a:ln>
                <a:noFill/>
              </a:ln>
            </c:spPr>
            <c:extLst>
              <c:ext xmlns:c16="http://schemas.microsoft.com/office/drawing/2014/chart" uri="{C3380CC4-5D6E-409C-BE32-E72D297353CC}">
                <c16:uniqueId val="{00000003-9369-404C-B2DB-17A8C8BC545C}"/>
              </c:ext>
            </c:extLst>
          </c:dPt>
          <c:dPt>
            <c:idx val="2"/>
            <c:invertIfNegative val="0"/>
            <c:bubble3D val="0"/>
            <c:spPr>
              <a:solidFill>
                <a:srgbClr val="F9B590"/>
              </a:solidFill>
              <a:ln>
                <a:noFill/>
              </a:ln>
            </c:spPr>
            <c:extLst>
              <c:ext xmlns:c16="http://schemas.microsoft.com/office/drawing/2014/chart" uri="{C3380CC4-5D6E-409C-BE32-E72D297353CC}">
                <c16:uniqueId val="{00000005-9369-404C-B2DB-17A8C8BC545C}"/>
              </c:ext>
            </c:extLst>
          </c:dPt>
          <c:dPt>
            <c:idx val="3"/>
            <c:invertIfNegative val="0"/>
            <c:bubble3D val="0"/>
            <c:spPr>
              <a:solidFill>
                <a:srgbClr val="B6B1D4"/>
              </a:solidFill>
              <a:ln>
                <a:noFill/>
              </a:ln>
            </c:spPr>
            <c:extLst>
              <c:ext xmlns:c16="http://schemas.microsoft.com/office/drawing/2014/chart" uri="{C3380CC4-5D6E-409C-BE32-E72D297353CC}">
                <c16:uniqueId val="{00000007-9369-404C-B2DB-17A8C8BC545C}"/>
              </c:ext>
            </c:extLst>
          </c:dPt>
          <c:dPt>
            <c:idx val="4"/>
            <c:invertIfNegative val="0"/>
            <c:bubble3D val="0"/>
            <c:spPr>
              <a:solidFill>
                <a:srgbClr val="E58977"/>
              </a:solidFill>
              <a:ln>
                <a:noFill/>
              </a:ln>
            </c:spPr>
            <c:extLst>
              <c:ext xmlns:c16="http://schemas.microsoft.com/office/drawing/2014/chart" uri="{C3380CC4-5D6E-409C-BE32-E72D297353CC}">
                <c16:uniqueId val="{00000009-9369-404C-B2DB-17A8C8BC545C}"/>
              </c:ext>
            </c:extLst>
          </c:dPt>
          <c:dPt>
            <c:idx val="5"/>
            <c:invertIfNegative val="0"/>
            <c:bubble3D val="0"/>
            <c:spPr>
              <a:solidFill>
                <a:srgbClr val="29769E"/>
              </a:solidFill>
              <a:ln>
                <a:noFill/>
              </a:ln>
            </c:spPr>
            <c:extLst>
              <c:ext xmlns:c16="http://schemas.microsoft.com/office/drawing/2014/chart" uri="{C3380CC4-5D6E-409C-BE32-E72D297353CC}">
                <c16:uniqueId val="{0000000B-9369-404C-B2DB-17A8C8BC545C}"/>
              </c:ext>
            </c:extLst>
          </c:dPt>
          <c:dPt>
            <c:idx val="6"/>
            <c:invertIfNegative val="0"/>
            <c:bubble3D val="0"/>
            <c:spPr>
              <a:solidFill>
                <a:srgbClr val="BBBB90"/>
              </a:solidFill>
              <a:ln>
                <a:noFill/>
              </a:ln>
            </c:spPr>
            <c:extLst>
              <c:ext xmlns:c16="http://schemas.microsoft.com/office/drawing/2014/chart" uri="{C3380CC4-5D6E-409C-BE32-E72D297353CC}">
                <c16:uniqueId val="{0000000D-9369-404C-B2DB-17A8C8BC545C}"/>
              </c:ext>
            </c:extLst>
          </c:dPt>
          <c:dLbls>
            <c:numFmt formatCode="0%;0%" sourceLinked="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7"/>
              <c:pt idx="0">
                <c:v>2015</c:v>
              </c:pt>
              <c:pt idx="1">
                <c:v>2014</c:v>
              </c:pt>
              <c:pt idx="2">
                <c:v>2013</c:v>
              </c:pt>
              <c:pt idx="3">
                <c:v>2012</c:v>
              </c:pt>
              <c:pt idx="4">
                <c:v>2011</c:v>
              </c:pt>
              <c:pt idx="5">
                <c:v>Tidigare</c:v>
              </c:pt>
              <c:pt idx="6">
                <c:v>Ej svar</c:v>
              </c:pt>
            </c:strLit>
          </c:cat>
          <c:val>
            <c:numLit>
              <c:formatCode>General</c:formatCode>
              <c:ptCount val="7"/>
              <c:pt idx="0">
                <c:v>3.581E-3</c:v>
              </c:pt>
              <c:pt idx="1">
                <c:v>0.27024700000000001</c:v>
              </c:pt>
              <c:pt idx="2">
                <c:v>0.24509800000000001</c:v>
              </c:pt>
              <c:pt idx="3">
                <c:v>0.24740000000000001</c:v>
              </c:pt>
              <c:pt idx="4">
                <c:v>0.23009399999999999</c:v>
              </c:pt>
              <c:pt idx="5">
                <c:v>2.813E-3</c:v>
              </c:pt>
              <c:pt idx="6">
                <c:v>7.67E-4</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b"/>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l"/>
        <c:majorGridlines>
          <c:spPr>
            <a:ln>
              <a:solidFill>
                <a:srgbClr val="DDDDDD"/>
              </a:solidFill>
            </a:ln>
            <a:effectLst/>
          </c:spPr>
        </c:majorGridlines>
        <c:numFmt formatCode="0%;0%" sourceLinked="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title>
      <c:tx>
        <c:rich>
          <a:bodyPr/>
          <a:lstStyle/>
          <a:p>
            <a:pPr>
              <a:defRPr sz="1100" b="0" spc="50"/>
            </a:pPr>
            <a:r>
              <a:t>Barnets kön</a:t>
            </a:r>
          </a:p>
        </c:rich>
      </c:tx>
      <c:overlay val="0"/>
    </c:title>
    <c:autoTitleDeleted val="0"/>
    <c:plotArea>
      <c:layout/>
      <c:barChart>
        <c:barDir val="col"/>
        <c:grouping val="clustered"/>
        <c:varyColors val="1"/>
        <c:ser>
          <c:idx val="0"/>
          <c:order val="0"/>
          <c:tx>
            <c:v>Är barnet en flicka eller pojke?</c:v>
          </c:tx>
          <c:spPr>
            <a:solidFill>
              <a:srgbClr val="0099AA"/>
            </a:solidFill>
            <a:ln>
              <a:solidFill>
                <a:srgbClr val="0099AA"/>
              </a:solidFill>
            </a:ln>
          </c:spPr>
          <c:invertIfNegative val="1"/>
          <c:dPt>
            <c:idx val="0"/>
            <c:invertIfNegative val="0"/>
            <c:bubble3D val="0"/>
            <c:spPr>
              <a:solidFill>
                <a:srgbClr val="0099AA"/>
              </a:solidFill>
              <a:ln>
                <a:noFill/>
              </a:ln>
            </c:spPr>
            <c:extLst>
              <c:ext xmlns:c16="http://schemas.microsoft.com/office/drawing/2014/chart" uri="{C3380CC4-5D6E-409C-BE32-E72D297353CC}">
                <c16:uniqueId val="{00000001-BE92-4BAD-AC6A-3AFC30ECDB20}"/>
              </c:ext>
            </c:extLst>
          </c:dPt>
          <c:dPt>
            <c:idx val="1"/>
            <c:invertIfNegative val="0"/>
            <c:bubble3D val="0"/>
            <c:spPr>
              <a:solidFill>
                <a:srgbClr val="DDDDDD"/>
              </a:solidFill>
              <a:ln>
                <a:noFill/>
              </a:ln>
            </c:spPr>
            <c:extLst>
              <c:ext xmlns:c16="http://schemas.microsoft.com/office/drawing/2014/chart" uri="{C3380CC4-5D6E-409C-BE32-E72D297353CC}">
                <c16:uniqueId val="{00000003-BE92-4BAD-AC6A-3AFC30ECDB20}"/>
              </c:ext>
            </c:extLst>
          </c:dPt>
          <c:dPt>
            <c:idx val="2"/>
            <c:invertIfNegative val="0"/>
            <c:bubble3D val="0"/>
            <c:spPr>
              <a:solidFill>
                <a:srgbClr val="F9B590"/>
              </a:solidFill>
              <a:ln>
                <a:noFill/>
              </a:ln>
            </c:spPr>
            <c:extLst>
              <c:ext xmlns:c16="http://schemas.microsoft.com/office/drawing/2014/chart" uri="{C3380CC4-5D6E-409C-BE32-E72D297353CC}">
                <c16:uniqueId val="{00000005-BE92-4BAD-AC6A-3AFC30ECDB20}"/>
              </c:ext>
            </c:extLst>
          </c:dPt>
          <c:dLbls>
            <c:numFmt formatCode="0%;0%" sourceLinked="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3"/>
              <c:pt idx="0">
                <c:v>Flicka</c:v>
              </c:pt>
              <c:pt idx="1">
                <c:v>Pojke</c:v>
              </c:pt>
              <c:pt idx="2">
                <c:v>Ej svar</c:v>
              </c:pt>
            </c:strLit>
          </c:cat>
          <c:val>
            <c:numLit>
              <c:formatCode>General</c:formatCode>
              <c:ptCount val="3"/>
              <c:pt idx="0">
                <c:v>0.48525099999999999</c:v>
              </c:pt>
              <c:pt idx="1">
                <c:v>0.51449299999999998</c:v>
              </c:pt>
              <c:pt idx="2">
                <c:v>2.5599999999999999E-4</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b"/>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l"/>
        <c:majorGridlines>
          <c:spPr>
            <a:ln>
              <a:solidFill>
                <a:srgbClr val="DDDDDD"/>
              </a:solidFill>
            </a:ln>
            <a:effectLst/>
          </c:spPr>
        </c:majorGridlines>
        <c:numFmt formatCode="0%;0%" sourceLinked="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title>
      <c:tx>
        <c:rich>
          <a:bodyPr/>
          <a:lstStyle/>
          <a:p>
            <a:pPr>
              <a:defRPr sz="1100" b="0" spc="50"/>
            </a:pPr>
            <a:r>
              <a:t>Respondentens kön</a:t>
            </a:r>
          </a:p>
        </c:rich>
      </c:tx>
      <c:overlay val="0"/>
    </c:title>
    <c:autoTitleDeleted val="0"/>
    <c:plotArea>
      <c:layout/>
      <c:barChart>
        <c:barDir val="col"/>
        <c:grouping val="clustered"/>
        <c:varyColors val="1"/>
        <c:ser>
          <c:idx val="0"/>
          <c:order val="0"/>
          <c:tx>
            <c:v>Vilket är ditt kön?</c:v>
          </c:tx>
          <c:spPr>
            <a:solidFill>
              <a:srgbClr val="0099AA"/>
            </a:solidFill>
            <a:ln>
              <a:solidFill>
                <a:srgbClr val="0099AA"/>
              </a:solidFill>
            </a:ln>
          </c:spPr>
          <c:invertIfNegative val="1"/>
          <c:dPt>
            <c:idx val="0"/>
            <c:invertIfNegative val="0"/>
            <c:bubble3D val="0"/>
            <c:spPr>
              <a:solidFill>
                <a:srgbClr val="0099AA"/>
              </a:solidFill>
              <a:ln>
                <a:noFill/>
              </a:ln>
            </c:spPr>
            <c:extLst>
              <c:ext xmlns:c16="http://schemas.microsoft.com/office/drawing/2014/chart" uri="{C3380CC4-5D6E-409C-BE32-E72D297353CC}">
                <c16:uniqueId val="{00000001-FD5C-40BF-AC72-D204DA9DA38F}"/>
              </c:ext>
            </c:extLst>
          </c:dPt>
          <c:dPt>
            <c:idx val="1"/>
            <c:invertIfNegative val="0"/>
            <c:bubble3D val="0"/>
            <c:spPr>
              <a:solidFill>
                <a:srgbClr val="DDDDDD"/>
              </a:solidFill>
              <a:ln>
                <a:noFill/>
              </a:ln>
            </c:spPr>
            <c:extLst>
              <c:ext xmlns:c16="http://schemas.microsoft.com/office/drawing/2014/chart" uri="{C3380CC4-5D6E-409C-BE32-E72D297353CC}">
                <c16:uniqueId val="{00000003-FD5C-40BF-AC72-D204DA9DA38F}"/>
              </c:ext>
            </c:extLst>
          </c:dPt>
          <c:dPt>
            <c:idx val="2"/>
            <c:invertIfNegative val="0"/>
            <c:bubble3D val="0"/>
            <c:spPr>
              <a:solidFill>
                <a:srgbClr val="F9B590"/>
              </a:solidFill>
              <a:ln>
                <a:noFill/>
              </a:ln>
            </c:spPr>
            <c:extLst>
              <c:ext xmlns:c16="http://schemas.microsoft.com/office/drawing/2014/chart" uri="{C3380CC4-5D6E-409C-BE32-E72D297353CC}">
                <c16:uniqueId val="{00000005-FD5C-40BF-AC72-D204DA9DA38F}"/>
              </c:ext>
            </c:extLst>
          </c:dPt>
          <c:dPt>
            <c:idx val="3"/>
            <c:invertIfNegative val="0"/>
            <c:bubble3D val="0"/>
            <c:spPr>
              <a:solidFill>
                <a:srgbClr val="B6B1D4"/>
              </a:solidFill>
              <a:ln>
                <a:noFill/>
              </a:ln>
            </c:spPr>
            <c:extLst>
              <c:ext xmlns:c16="http://schemas.microsoft.com/office/drawing/2014/chart" uri="{C3380CC4-5D6E-409C-BE32-E72D297353CC}">
                <c16:uniqueId val="{00000007-FD5C-40BF-AC72-D204DA9DA38F}"/>
              </c:ext>
            </c:extLst>
          </c:dPt>
          <c:dLbls>
            <c:numFmt formatCode="0%;0%" sourceLinked="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4"/>
              <c:pt idx="0">
                <c:v>Kvinna</c:v>
              </c:pt>
              <c:pt idx="1">
                <c:v>Man</c:v>
              </c:pt>
              <c:pt idx="2">
                <c:v>Annat</c:v>
              </c:pt>
              <c:pt idx="3">
                <c:v>Ej svar</c:v>
              </c:pt>
            </c:strLit>
          </c:cat>
          <c:val>
            <c:numLit>
              <c:formatCode>General</c:formatCode>
              <c:ptCount val="4"/>
              <c:pt idx="0">
                <c:v>0.83350400000000002</c:v>
              </c:pt>
              <c:pt idx="1">
                <c:v>0.160443</c:v>
              </c:pt>
              <c:pt idx="2">
                <c:v>4.4330000000000003E-3</c:v>
              </c:pt>
              <c:pt idx="3">
                <c:v>1.6199999999999999E-3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b"/>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l"/>
        <c:majorGridlines>
          <c:spPr>
            <a:ln>
              <a:solidFill>
                <a:srgbClr val="DDDDDD"/>
              </a:solidFill>
            </a:ln>
            <a:effectLst/>
          </c:spPr>
        </c:majorGridlines>
        <c:numFmt formatCode="0%;0%" sourceLinked="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1"/>
        </c:manualLayout>
      </c:layout>
      <c:barChart>
        <c:barDir val="bar"/>
        <c:grouping val="percentStacked"/>
        <c:varyColors val="1"/>
        <c:ser>
          <c:idx val="0"/>
          <c:order val="0"/>
          <c:tx>
            <c:v>Positive</c:v>
          </c:tx>
          <c:spPr>
            <a:solidFill>
              <a:srgbClr val="66CC66"/>
            </a:solidFill>
            <a:ln>
              <a:solidFill>
                <a:srgbClr val="66CC66"/>
              </a:solidFill>
            </a:ln>
          </c:spPr>
          <c:invertIfNegative val="1"/>
          <c:dLbls>
            <c:numFmt formatCode="0%;0%" sourceLinked="0"/>
            <c:spPr>
              <a:noFill/>
              <a:ln>
                <a:noFill/>
              </a:ln>
              <a:effectLst/>
            </c:spPr>
            <c:txPr>
              <a:bodyPr/>
              <a:lstStyle/>
              <a:p>
                <a:pPr>
                  <a:defRPr sz="9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Personalen tar väl hand om mitt barn</c:v>
              </c:pt>
            </c:strLit>
          </c:cat>
          <c:val>
            <c:numLit>
              <c:formatCode>General</c:formatCode>
              <c:ptCount val="1"/>
              <c:pt idx="0">
                <c:v>0.54049400000000003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66CC66"/>
                    </a:solidFill>
                  </a:ln>
                </c14:spPr>
              </c14:invertSolidFillFmt>
            </c:ext>
            <c:ext xmlns:c16="http://schemas.microsoft.com/office/drawing/2014/chart" uri="{C3380CC4-5D6E-409C-BE32-E72D297353CC}">
              <c16:uniqueId val="{00000000-A6E8-49C8-9BAB-9B4E32992D2E}"/>
            </c:ext>
          </c:extLst>
        </c:ser>
        <c:ser>
          <c:idx val="1"/>
          <c:order val="1"/>
          <c:tx>
            <c:v>Neutral</c:v>
          </c:tx>
          <c:spPr>
            <a:noFill/>
            <a:ln>
              <a:noFill/>
            </a:ln>
          </c:spPr>
          <c:invertIfNegative val="1"/>
          <c:cat>
            <c:strLit>
              <c:ptCount val="1"/>
              <c:pt idx="0">
                <c:v>Personalen tar väl hand om mitt barn</c:v>
              </c:pt>
            </c:strLit>
          </c:cat>
          <c:val>
            <c:numLit>
              <c:formatCode>General</c:formatCode>
              <c:ptCount val="1"/>
              <c:pt idx="0">
                <c:v>0.386957</c:v>
              </c:pt>
            </c:numLit>
          </c:val>
          <c:extLst>
            <c:ext xmlns:c16="http://schemas.microsoft.com/office/drawing/2014/chart" uri="{C3380CC4-5D6E-409C-BE32-E72D297353CC}">
              <c16:uniqueId val="{00000001-A6E8-49C8-9BAB-9B4E32992D2E}"/>
            </c:ext>
          </c:extLst>
        </c:ser>
        <c:ser>
          <c:idx val="2"/>
          <c:order val="2"/>
          <c:tx>
            <c:v>Negative</c:v>
          </c:tx>
          <c:spPr>
            <a:noFill/>
            <a:ln>
              <a:noFill/>
            </a:ln>
          </c:spPr>
          <c:invertIfNegative val="1"/>
          <c:cat>
            <c:strLit>
              <c:ptCount val="1"/>
              <c:pt idx="0">
                <c:v>Personalen tar väl hand om mitt barn</c:v>
              </c:pt>
            </c:strLit>
          </c:cat>
          <c:val>
            <c:numLit>
              <c:formatCode>General</c:formatCode>
              <c:ptCount val="1"/>
              <c:pt idx="0">
                <c:v>7.0759000000000002E-2</c:v>
              </c:pt>
            </c:numLit>
          </c:val>
          <c:extLst>
            <c:ext xmlns:c16="http://schemas.microsoft.com/office/drawing/2014/chart" uri="{C3380CC4-5D6E-409C-BE32-E72D297353CC}">
              <c16:uniqueId val="{00000002-A6E8-49C8-9BAB-9B4E32992D2E}"/>
            </c:ext>
          </c:extLst>
        </c:ser>
        <c:ser>
          <c:idx val="3"/>
          <c:order val="3"/>
          <c:tx>
            <c:v>Vet ej</c:v>
          </c:tx>
          <c:spPr>
            <a:noFill/>
            <a:ln>
              <a:noFill/>
            </a:ln>
          </c:spPr>
          <c:invertIfNegative val="1"/>
          <c:cat>
            <c:strLit>
              <c:ptCount val="1"/>
              <c:pt idx="0">
                <c:v>Personalen tar väl hand om mitt barn</c:v>
              </c:pt>
            </c:strLit>
          </c:cat>
          <c:val>
            <c:numLit>
              <c:formatCode>General</c:formatCode>
              <c:ptCount val="1"/>
              <c:pt idx="0">
                <c:v>1.7899999999999999E-3</c:v>
              </c:pt>
            </c:numLit>
          </c:val>
          <c:extLst>
            <c:ext xmlns:c16="http://schemas.microsoft.com/office/drawing/2014/chart" uri="{C3380CC4-5D6E-409C-BE32-E72D297353CC}">
              <c16:uniqueId val="{00000003-A6E8-49C8-9BAB-9B4E32992D2E}"/>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in val="0"/>
        </c:scaling>
        <c:delete val="0"/>
        <c:axPos val="b"/>
        <c:numFmt formatCode="0%;0%" sourceLinked="0"/>
        <c:majorTickMark val="none"/>
        <c:minorTickMark val="none"/>
        <c:tickLblPos val="none"/>
        <c:spPr>
          <a:noFill/>
          <a:ln>
            <a:solidFill>
              <a:srgbClr val="DDDDDD"/>
            </a:solidFill>
          </a:ln>
        </c:spPr>
        <c:txPr>
          <a:bodyPr/>
          <a:lstStyle/>
          <a:p>
            <a:pPr>
              <a:defRPr sz="9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0.33329999999999999"/>
        </c:manualLayout>
      </c:layout>
      <c:barChart>
        <c:barDir val="bar"/>
        <c:grouping val="percentStacked"/>
        <c:varyColors val="1"/>
        <c:ser>
          <c:idx val="0"/>
          <c:order val="0"/>
          <c:tx>
            <c:v>Positive</c:v>
          </c:tx>
          <c:spPr>
            <a:solidFill>
              <a:srgbClr val="66CC66"/>
            </a:solidFill>
            <a:ln>
              <a:solidFill>
                <a:srgbClr val="66CC66"/>
              </a:solidFill>
            </a:ln>
          </c:spPr>
          <c:invertIfNegative val="1"/>
          <c:dLbls>
            <c:numFmt formatCode="0%;0%" sourceLinked="0"/>
            <c:spPr>
              <a:noFill/>
              <a:ln>
                <a:noFill/>
              </a:ln>
              <a:effectLst/>
            </c:spPr>
            <c:txPr>
              <a:bodyPr/>
              <a:lstStyle/>
              <a:p>
                <a:pPr>
                  <a:defRPr sz="9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ska lära sig hur man fungerar tillsammans i en grupp</c:v>
              </c:pt>
            </c:strLit>
          </c:cat>
          <c:val>
            <c:numLit>
              <c:formatCode>General</c:formatCode>
              <c:ptCount val="1"/>
              <c:pt idx="0">
                <c:v>0.52097199999999999</c:v>
              </c:pt>
            </c:numLit>
          </c:val>
          <c:extLst>
            <c:ext xmlns:c14="http://schemas.microsoft.com/office/drawing/2007/8/2/chart" uri="{6F2FDCE9-48DA-4B69-8628-5D25D57E5C99}">
              <c14:invertSolidFillFmt>
                <c14:spPr xmlns:c14="http://schemas.microsoft.com/office/drawing/2007/8/2/chart">
                  <a:solidFill>
                    <a:srgbClr val="FFFFFF"/>
                  </a:solidFill>
                  <a:ln>
                    <a:solidFill>
                      <a:srgbClr val="66CC66"/>
                    </a:solidFill>
                  </a:ln>
                </c14:spPr>
              </c14:invertSolidFillFmt>
            </c:ext>
            <c:ext xmlns:c16="http://schemas.microsoft.com/office/drawing/2014/chart" uri="{C3380CC4-5D6E-409C-BE32-E72D297353CC}">
              <c16:uniqueId val="{00000000-4930-488C-87E1-505F6023DBB6}"/>
            </c:ext>
          </c:extLst>
        </c:ser>
        <c:ser>
          <c:idx val="1"/>
          <c:order val="1"/>
          <c:tx>
            <c:v>Neutral</c:v>
          </c:tx>
          <c:spPr>
            <a:noFill/>
            <a:ln>
              <a:noFill/>
            </a:ln>
          </c:spPr>
          <c:invertIfNegative val="1"/>
          <c:cat>
            <c:strLit>
              <c:ptCount val="1"/>
              <c:pt idx="0">
                <c:v>Barnen ska lära sig hur man fungerar tillsammans i en grupp</c:v>
              </c:pt>
            </c:strLit>
          </c:cat>
          <c:val>
            <c:numLit>
              <c:formatCode>General</c:formatCode>
              <c:ptCount val="1"/>
              <c:pt idx="0">
                <c:v>0.34586499999999998</c:v>
              </c:pt>
            </c:numLit>
          </c:val>
          <c:extLst>
            <c:ext xmlns:c16="http://schemas.microsoft.com/office/drawing/2014/chart" uri="{C3380CC4-5D6E-409C-BE32-E72D297353CC}">
              <c16:uniqueId val="{00000001-4930-488C-87E1-505F6023DBB6}"/>
            </c:ext>
          </c:extLst>
        </c:ser>
        <c:ser>
          <c:idx val="2"/>
          <c:order val="2"/>
          <c:tx>
            <c:v>Negative</c:v>
          </c:tx>
          <c:spPr>
            <a:noFill/>
            <a:ln>
              <a:noFill/>
            </a:ln>
          </c:spPr>
          <c:invertIfNegative val="1"/>
          <c:cat>
            <c:strLit>
              <c:ptCount val="1"/>
              <c:pt idx="0">
                <c:v>Barnen ska lära sig hur man fungerar tillsammans i en grupp</c:v>
              </c:pt>
            </c:strLit>
          </c:cat>
          <c:val>
            <c:numLit>
              <c:formatCode>General</c:formatCode>
              <c:ptCount val="1"/>
              <c:pt idx="0">
                <c:v>3.1116999999999999E-2</c:v>
              </c:pt>
            </c:numLit>
          </c:val>
          <c:extLst>
            <c:ext xmlns:c16="http://schemas.microsoft.com/office/drawing/2014/chart" uri="{C3380CC4-5D6E-409C-BE32-E72D297353CC}">
              <c16:uniqueId val="{00000002-4930-488C-87E1-505F6023DBB6}"/>
            </c:ext>
          </c:extLst>
        </c:ser>
        <c:ser>
          <c:idx val="3"/>
          <c:order val="3"/>
          <c:tx>
            <c:v>Vet ej</c:v>
          </c:tx>
          <c:spPr>
            <a:noFill/>
            <a:ln>
              <a:noFill/>
            </a:ln>
          </c:spPr>
          <c:invertIfNegative val="1"/>
          <c:cat>
            <c:strLit>
              <c:ptCount val="1"/>
              <c:pt idx="0">
                <c:v>Barnen ska lära sig hur man fungerar tillsammans i en grupp</c:v>
              </c:pt>
            </c:strLit>
          </c:cat>
          <c:val>
            <c:numLit>
              <c:formatCode>General</c:formatCode>
              <c:ptCount val="1"/>
              <c:pt idx="0">
                <c:v>0.102046</c:v>
              </c:pt>
            </c:numLit>
          </c:val>
          <c:extLst>
            <c:ext xmlns:c16="http://schemas.microsoft.com/office/drawing/2014/chart" uri="{C3380CC4-5D6E-409C-BE32-E72D297353CC}">
              <c16:uniqueId val="{00000003-4930-488C-87E1-505F6023DBB6}"/>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in val="0"/>
        </c:scaling>
        <c:delete val="0"/>
        <c:axPos val="b"/>
        <c:numFmt formatCode="0%;0%" sourceLinked="0"/>
        <c:majorTickMark val="cross"/>
        <c:minorTickMark val="out"/>
        <c:tickLblPos val="none"/>
        <c:spPr>
          <a:noFill/>
          <a:ln>
            <a:solidFill>
              <a:srgbClr val="DDDDDD"/>
            </a:solidFill>
          </a:ln>
        </c:spPr>
        <c:txPr>
          <a:bodyPr/>
          <a:lstStyle/>
          <a:p>
            <a:pPr>
              <a:defRPr sz="9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1"/>
        </c:manualLayout>
      </c:layout>
      <c:barChart>
        <c:barDir val="bar"/>
        <c:grouping val="percentStacked"/>
        <c:varyColors val="1"/>
        <c:ser>
          <c:idx val="0"/>
          <c:order val="0"/>
          <c:tx>
            <c:v>Negative</c:v>
          </c:tx>
          <c:spPr>
            <a:solidFill>
              <a:srgbClr val="DF6C55"/>
            </a:solidFill>
            <a:ln>
              <a:solidFill>
                <a:srgbClr val="DF6C55"/>
              </a:solidFill>
            </a:ln>
          </c:spPr>
          <c:invertIfNegative val="1"/>
          <c:dLbls>
            <c:numFmt formatCode="0%;0%" sourceLinked="0"/>
            <c:spPr>
              <a:noFill/>
              <a:ln>
                <a:noFill/>
              </a:ln>
              <a:effectLst/>
            </c:spPr>
            <c:txPr>
              <a:bodyPr/>
              <a:lstStyle/>
              <a:p>
                <a:pPr>
                  <a:defRPr sz="9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Föräldrar ska kunna vara med och påverka arbetet i fsk</c:v>
              </c:pt>
            </c:strLit>
          </c:cat>
          <c:val>
            <c:numLit>
              <c:formatCode>General</c:formatCode>
              <c:ptCount val="1"/>
              <c:pt idx="0">
                <c:v>0.161381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F6C55"/>
                    </a:solidFill>
                  </a:ln>
                </c14:spPr>
              </c14:invertSolidFillFmt>
            </c:ext>
            <c:ext xmlns:c16="http://schemas.microsoft.com/office/drawing/2014/chart" uri="{C3380CC4-5D6E-409C-BE32-E72D297353CC}">
              <c16:uniqueId val="{00000000-411D-4E78-9D40-BD8453EDF0D8}"/>
            </c:ext>
          </c:extLst>
        </c:ser>
        <c:ser>
          <c:idx val="1"/>
          <c:order val="1"/>
          <c:tx>
            <c:v>Neutral</c:v>
          </c:tx>
          <c:spPr>
            <a:noFill/>
            <a:ln>
              <a:noFill/>
            </a:ln>
          </c:spPr>
          <c:invertIfNegative val="1"/>
          <c:cat>
            <c:strLit>
              <c:ptCount val="1"/>
              <c:pt idx="0">
                <c:v>Föräldrar ska kunna vara med och påverka arbetet i fsk</c:v>
              </c:pt>
            </c:strLit>
          </c:cat>
          <c:val>
            <c:numLit>
              <c:formatCode>General</c:formatCode>
              <c:ptCount val="1"/>
              <c:pt idx="0">
                <c:v>0.49684600000000001</c:v>
              </c:pt>
            </c:numLit>
          </c:val>
          <c:extLst>
            <c:ext xmlns:c16="http://schemas.microsoft.com/office/drawing/2014/chart" uri="{C3380CC4-5D6E-409C-BE32-E72D297353CC}">
              <c16:uniqueId val="{00000001-411D-4E78-9D40-BD8453EDF0D8}"/>
            </c:ext>
          </c:extLst>
        </c:ser>
        <c:ser>
          <c:idx val="2"/>
          <c:order val="2"/>
          <c:tx>
            <c:v>Positive</c:v>
          </c:tx>
          <c:spPr>
            <a:noFill/>
            <a:ln>
              <a:noFill/>
            </a:ln>
          </c:spPr>
          <c:invertIfNegative val="1"/>
          <c:cat>
            <c:strLit>
              <c:ptCount val="1"/>
              <c:pt idx="0">
                <c:v>Föräldrar ska kunna vara med och påverka arbetet i fsk</c:v>
              </c:pt>
            </c:strLit>
          </c:cat>
          <c:val>
            <c:numLit>
              <c:formatCode>General</c:formatCode>
              <c:ptCount val="1"/>
              <c:pt idx="0">
                <c:v>0.28823500000000002</c:v>
              </c:pt>
            </c:numLit>
          </c:val>
          <c:extLst>
            <c:ext xmlns:c16="http://schemas.microsoft.com/office/drawing/2014/chart" uri="{C3380CC4-5D6E-409C-BE32-E72D297353CC}">
              <c16:uniqueId val="{00000002-411D-4E78-9D40-BD8453EDF0D8}"/>
            </c:ext>
          </c:extLst>
        </c:ser>
        <c:ser>
          <c:idx val="3"/>
          <c:order val="3"/>
          <c:tx>
            <c:v>Vet ej</c:v>
          </c:tx>
          <c:spPr>
            <a:noFill/>
            <a:ln>
              <a:noFill/>
            </a:ln>
          </c:spPr>
          <c:invertIfNegative val="1"/>
          <c:cat>
            <c:strLit>
              <c:ptCount val="1"/>
              <c:pt idx="0">
                <c:v>Föräldrar ska kunna vara med och påverka arbetet i fsk</c:v>
              </c:pt>
            </c:strLit>
          </c:cat>
          <c:val>
            <c:numLit>
              <c:formatCode>General</c:formatCode>
              <c:ptCount val="1"/>
              <c:pt idx="0">
                <c:v>5.3538000000000002E-2</c:v>
              </c:pt>
            </c:numLit>
          </c:val>
          <c:extLst>
            <c:ext xmlns:c16="http://schemas.microsoft.com/office/drawing/2014/chart" uri="{C3380CC4-5D6E-409C-BE32-E72D297353CC}">
              <c16:uniqueId val="{00000003-411D-4E78-9D40-BD8453EDF0D8}"/>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ax val="1"/>
          <c:min val="0"/>
        </c:scaling>
        <c:delete val="0"/>
        <c:axPos val="b"/>
        <c:numFmt formatCode="0%;0%" sourceLinked="0"/>
        <c:majorTickMark val="none"/>
        <c:minorTickMark val="none"/>
        <c:tickLblPos val="none"/>
        <c:spPr>
          <a:noFill/>
          <a:ln>
            <a:solidFill>
              <a:srgbClr val="DDDDDD"/>
            </a:solidFill>
          </a:ln>
        </c:spPr>
        <c:txPr>
          <a:bodyPr/>
          <a:lstStyle/>
          <a:p>
            <a:pPr>
              <a:defRPr sz="9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1"/>
        </c:manualLayout>
      </c:layout>
      <c:barChart>
        <c:barDir val="bar"/>
        <c:grouping val="percentStacked"/>
        <c:varyColors val="1"/>
        <c:ser>
          <c:idx val="0"/>
          <c:order val="0"/>
          <c:tx>
            <c:v>Negative</c:v>
          </c:tx>
          <c:spPr>
            <a:solidFill>
              <a:srgbClr val="DF6C55"/>
            </a:solidFill>
            <a:ln>
              <a:solidFill>
                <a:srgbClr val="DF6C55"/>
              </a:solidFill>
            </a:ln>
          </c:spPr>
          <c:invertIfNegative val="1"/>
          <c:dLbls>
            <c:numFmt formatCode="0%;0%" sourceLinked="0"/>
            <c:spPr>
              <a:noFill/>
              <a:ln>
                <a:noFill/>
              </a:ln>
              <a:effectLst/>
            </c:spPr>
            <c:txPr>
              <a:bodyPr/>
              <a:lstStyle/>
              <a:p>
                <a:pPr>
                  <a:defRPr sz="9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Personalen ska ge föräldrar tydlig information</c:v>
              </c:pt>
            </c:strLit>
          </c:cat>
          <c:val>
            <c:numLit>
              <c:formatCode>General</c:formatCode>
              <c:ptCount val="1"/>
              <c:pt idx="0">
                <c:v>0.124297</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F6C55"/>
                    </a:solidFill>
                  </a:ln>
                </c14:spPr>
              </c14:invertSolidFillFmt>
            </c:ext>
            <c:ext xmlns:c16="http://schemas.microsoft.com/office/drawing/2014/chart" uri="{C3380CC4-5D6E-409C-BE32-E72D297353CC}">
              <c16:uniqueId val="{00000000-1275-4FB9-97F5-C63CB62F3A3F}"/>
            </c:ext>
          </c:extLst>
        </c:ser>
        <c:ser>
          <c:idx val="1"/>
          <c:order val="1"/>
          <c:tx>
            <c:v>Neutral</c:v>
          </c:tx>
          <c:spPr>
            <a:noFill/>
            <a:ln>
              <a:noFill/>
            </a:ln>
          </c:spPr>
          <c:invertIfNegative val="1"/>
          <c:cat>
            <c:strLit>
              <c:ptCount val="1"/>
              <c:pt idx="0">
                <c:v>Personalen ska ge föräldrar tydlig information</c:v>
              </c:pt>
            </c:strLit>
          </c:cat>
          <c:val>
            <c:numLit>
              <c:formatCode>General</c:formatCode>
              <c:ptCount val="1"/>
              <c:pt idx="0">
                <c:v>0.45797100000000002</c:v>
              </c:pt>
            </c:numLit>
          </c:val>
          <c:extLst>
            <c:ext xmlns:c16="http://schemas.microsoft.com/office/drawing/2014/chart" uri="{C3380CC4-5D6E-409C-BE32-E72D297353CC}">
              <c16:uniqueId val="{00000001-1275-4FB9-97F5-C63CB62F3A3F}"/>
            </c:ext>
          </c:extLst>
        </c:ser>
        <c:ser>
          <c:idx val="2"/>
          <c:order val="2"/>
          <c:tx>
            <c:v>Positive</c:v>
          </c:tx>
          <c:spPr>
            <a:noFill/>
            <a:ln>
              <a:noFill/>
            </a:ln>
          </c:spPr>
          <c:invertIfNegative val="1"/>
          <c:cat>
            <c:strLit>
              <c:ptCount val="1"/>
              <c:pt idx="0">
                <c:v>Personalen ska ge föräldrar tydlig information</c:v>
              </c:pt>
            </c:strLit>
          </c:cat>
          <c:val>
            <c:numLit>
              <c:formatCode>General</c:formatCode>
              <c:ptCount val="1"/>
              <c:pt idx="0">
                <c:v>0.41543099999999999</c:v>
              </c:pt>
            </c:numLit>
          </c:val>
          <c:extLst>
            <c:ext xmlns:c16="http://schemas.microsoft.com/office/drawing/2014/chart" uri="{C3380CC4-5D6E-409C-BE32-E72D297353CC}">
              <c16:uniqueId val="{00000002-1275-4FB9-97F5-C63CB62F3A3F}"/>
            </c:ext>
          </c:extLst>
        </c:ser>
        <c:ser>
          <c:idx val="3"/>
          <c:order val="3"/>
          <c:tx>
            <c:v>Vet ej</c:v>
          </c:tx>
          <c:spPr>
            <a:noFill/>
            <a:ln>
              <a:noFill/>
            </a:ln>
          </c:spPr>
          <c:invertIfNegative val="1"/>
          <c:cat>
            <c:strLit>
              <c:ptCount val="1"/>
              <c:pt idx="0">
                <c:v>Personalen ska ge föräldrar tydlig information</c:v>
              </c:pt>
            </c:strLit>
          </c:cat>
          <c:val>
            <c:numLit>
              <c:formatCode>General</c:formatCode>
              <c:ptCount val="1"/>
              <c:pt idx="0">
                <c:v>2.3019999999999998E-3</c:v>
              </c:pt>
            </c:numLit>
          </c:val>
          <c:extLst>
            <c:ext xmlns:c16="http://schemas.microsoft.com/office/drawing/2014/chart" uri="{C3380CC4-5D6E-409C-BE32-E72D297353CC}">
              <c16:uniqueId val="{00000003-1275-4FB9-97F5-C63CB62F3A3F}"/>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ax val="1"/>
          <c:min val="0"/>
        </c:scaling>
        <c:delete val="0"/>
        <c:axPos val="b"/>
        <c:numFmt formatCode="0%;0%" sourceLinked="0"/>
        <c:majorTickMark val="none"/>
        <c:minorTickMark val="none"/>
        <c:tickLblPos val="none"/>
        <c:spPr>
          <a:noFill/>
          <a:ln>
            <a:solidFill>
              <a:srgbClr val="DDDDDD"/>
            </a:solidFill>
          </a:ln>
        </c:spPr>
        <c:txPr>
          <a:bodyPr/>
          <a:lstStyle/>
          <a:p>
            <a:pPr>
              <a:defRPr sz="9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0.33329999999999999"/>
        </c:manualLayout>
      </c:layout>
      <c:barChart>
        <c:barDir val="bar"/>
        <c:grouping val="percentStacked"/>
        <c:varyColors val="1"/>
        <c:ser>
          <c:idx val="0"/>
          <c:order val="0"/>
          <c:tx>
            <c:v>Negative</c:v>
          </c:tx>
          <c:spPr>
            <a:solidFill>
              <a:srgbClr val="DF6C55"/>
            </a:solidFill>
            <a:ln>
              <a:solidFill>
                <a:srgbClr val="DF6C55"/>
              </a:solidFill>
            </a:ln>
          </c:spPr>
          <c:invertIfNegative val="1"/>
          <c:dLbls>
            <c:numFmt formatCode="0%;0%" sourceLinked="0"/>
            <c:spPr>
              <a:noFill/>
              <a:ln>
                <a:noFill/>
              </a:ln>
              <a:effectLst/>
            </c:spPr>
            <c:txPr>
              <a:bodyPr/>
              <a:lstStyle/>
              <a:p>
                <a:pPr>
                  <a:defRPr sz="9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ingå i mindre och större grupper under delar av dagen</c:v>
              </c:pt>
            </c:strLit>
          </c:cat>
          <c:val>
            <c:numLit>
              <c:formatCode>General</c:formatCode>
              <c:ptCount val="1"/>
              <c:pt idx="0">
                <c:v>8.7980000000000003E-2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F6C55"/>
                    </a:solidFill>
                  </a:ln>
                </c14:spPr>
              </c14:invertSolidFillFmt>
            </c:ext>
            <c:ext xmlns:c16="http://schemas.microsoft.com/office/drawing/2014/chart" uri="{C3380CC4-5D6E-409C-BE32-E72D297353CC}">
              <c16:uniqueId val="{00000000-5258-4B6F-A666-870E7EFCF1BD}"/>
            </c:ext>
          </c:extLst>
        </c:ser>
        <c:ser>
          <c:idx val="1"/>
          <c:order val="1"/>
          <c:tx>
            <c:v>Neutral</c:v>
          </c:tx>
          <c:spPr>
            <a:noFill/>
            <a:ln>
              <a:noFill/>
            </a:ln>
          </c:spPr>
          <c:invertIfNegative val="1"/>
          <c:cat>
            <c:strLit>
              <c:ptCount val="1"/>
              <c:pt idx="0">
                <c:v>Barnen har möjlighet att ingå i mindre och större grupper under delar av dagen</c:v>
              </c:pt>
            </c:strLit>
          </c:cat>
          <c:val>
            <c:numLit>
              <c:formatCode>General</c:formatCode>
              <c:ptCount val="1"/>
              <c:pt idx="0">
                <c:v>0.43913000000000002</c:v>
              </c:pt>
            </c:numLit>
          </c:val>
          <c:extLst>
            <c:ext xmlns:c16="http://schemas.microsoft.com/office/drawing/2014/chart" uri="{C3380CC4-5D6E-409C-BE32-E72D297353CC}">
              <c16:uniqueId val="{00000001-5258-4B6F-A666-870E7EFCF1BD}"/>
            </c:ext>
          </c:extLst>
        </c:ser>
        <c:ser>
          <c:idx val="2"/>
          <c:order val="2"/>
          <c:tx>
            <c:v>Positive</c:v>
          </c:tx>
          <c:spPr>
            <a:noFill/>
            <a:ln>
              <a:noFill/>
            </a:ln>
          </c:spPr>
          <c:invertIfNegative val="1"/>
          <c:cat>
            <c:strLit>
              <c:ptCount val="1"/>
              <c:pt idx="0">
                <c:v>Barnen har möjlighet att ingå i mindre och större grupper under delar av dagen</c:v>
              </c:pt>
            </c:strLit>
          </c:cat>
          <c:val>
            <c:numLit>
              <c:formatCode>General</c:formatCode>
              <c:ptCount val="1"/>
              <c:pt idx="0">
                <c:v>0.38150000000000001</c:v>
              </c:pt>
            </c:numLit>
          </c:val>
          <c:extLst>
            <c:ext xmlns:c16="http://schemas.microsoft.com/office/drawing/2014/chart" uri="{C3380CC4-5D6E-409C-BE32-E72D297353CC}">
              <c16:uniqueId val="{00000002-5258-4B6F-A666-870E7EFCF1BD}"/>
            </c:ext>
          </c:extLst>
        </c:ser>
        <c:ser>
          <c:idx val="3"/>
          <c:order val="3"/>
          <c:tx>
            <c:v>Vet ej</c:v>
          </c:tx>
          <c:spPr>
            <a:noFill/>
            <a:ln>
              <a:noFill/>
            </a:ln>
          </c:spPr>
          <c:invertIfNegative val="1"/>
          <c:cat>
            <c:strLit>
              <c:ptCount val="1"/>
              <c:pt idx="0">
                <c:v>Barnen har möjlighet att ingå i mindre och större grupper under delar av dagen</c:v>
              </c:pt>
            </c:strLit>
          </c:cat>
          <c:val>
            <c:numLit>
              <c:formatCode>General</c:formatCode>
              <c:ptCount val="1"/>
              <c:pt idx="0">
                <c:v>9.1389999999999999E-2</c:v>
              </c:pt>
            </c:numLit>
          </c:val>
          <c:extLst>
            <c:ext xmlns:c16="http://schemas.microsoft.com/office/drawing/2014/chart" uri="{C3380CC4-5D6E-409C-BE32-E72D297353CC}">
              <c16:uniqueId val="{00000003-5258-4B6F-A666-870E7EFCF1BD}"/>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ax val="1"/>
          <c:min val="0"/>
        </c:scaling>
        <c:delete val="0"/>
        <c:axPos val="b"/>
        <c:numFmt formatCode="0%;0%" sourceLinked="0"/>
        <c:majorTickMark val="cross"/>
        <c:minorTickMark val="out"/>
        <c:tickLblPos val="none"/>
        <c:spPr>
          <a:noFill/>
          <a:ln>
            <a:solidFill>
              <a:srgbClr val="DDDDDD"/>
            </a:solidFill>
          </a:ln>
        </c:spPr>
        <c:txPr>
          <a:bodyPr/>
          <a:lstStyle/>
          <a:p>
            <a:pPr>
              <a:defRPr sz="9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1"/>
        </c:manualLayout>
      </c:layout>
      <c:barChart>
        <c:barDir val="bar"/>
        <c:grouping val="percentStacked"/>
        <c:varyColors val="1"/>
        <c:ser>
          <c:idx val="0"/>
          <c:order val="0"/>
          <c:tx>
            <c:v>Positive</c:v>
          </c:tx>
          <c:spPr>
            <a:noFill/>
            <a:ln>
              <a:noFill/>
            </a:ln>
          </c:spPr>
          <c:invertIfNegative val="1"/>
          <c:cat>
            <c:strLit>
              <c:ptCount val="1"/>
              <c:pt idx="0">
                <c:v>Barnen har möjlighet att ha inflytande på verksamhetens innehåll</c:v>
              </c:pt>
            </c:strLit>
          </c:cat>
          <c:val>
            <c:numLit>
              <c:formatCode>General</c:formatCode>
              <c:ptCount val="1"/>
              <c:pt idx="0">
                <c:v>0.33836300000000002</c:v>
              </c:pt>
            </c:numLit>
          </c:val>
          <c:extLst>
            <c:ext xmlns:c16="http://schemas.microsoft.com/office/drawing/2014/chart" uri="{C3380CC4-5D6E-409C-BE32-E72D297353CC}">
              <c16:uniqueId val="{00000000-A52A-4AF3-9FA4-55AB9AD508E7}"/>
            </c:ext>
          </c:extLst>
        </c:ser>
        <c:ser>
          <c:idx val="1"/>
          <c:order val="1"/>
          <c:tx>
            <c:v>Neutral</c:v>
          </c:tx>
          <c:spPr>
            <a:noFill/>
            <a:ln>
              <a:noFill/>
            </a:ln>
          </c:spPr>
          <c:invertIfNegative val="1"/>
          <c:cat>
            <c:strLit>
              <c:ptCount val="1"/>
              <c:pt idx="0">
                <c:v>Barnen har möjlighet att ha inflytande på verksamhetens innehåll</c:v>
              </c:pt>
            </c:strLit>
          </c:cat>
          <c:val>
            <c:numLit>
              <c:formatCode>General</c:formatCode>
              <c:ptCount val="1"/>
              <c:pt idx="0">
                <c:v>0.35925000000000001</c:v>
              </c:pt>
            </c:numLit>
          </c:val>
          <c:extLst>
            <c:ext xmlns:c16="http://schemas.microsoft.com/office/drawing/2014/chart" uri="{C3380CC4-5D6E-409C-BE32-E72D297353CC}">
              <c16:uniqueId val="{00000001-A52A-4AF3-9FA4-55AB9AD508E7}"/>
            </c:ext>
          </c:extLst>
        </c:ser>
        <c:ser>
          <c:idx val="2"/>
          <c:order val="2"/>
          <c:tx>
            <c:v>Negative</c:v>
          </c:tx>
          <c:spPr>
            <a:noFill/>
            <a:ln>
              <a:noFill/>
            </a:ln>
          </c:spPr>
          <c:invertIfNegative val="1"/>
          <c:cat>
            <c:strLit>
              <c:ptCount val="1"/>
              <c:pt idx="0">
                <c:v>Barnen har möjlighet att ha inflytande på verksamhetens innehåll</c:v>
              </c:pt>
            </c:strLit>
          </c:cat>
          <c:val>
            <c:numLit>
              <c:formatCode>General</c:formatCode>
              <c:ptCount val="1"/>
              <c:pt idx="0">
                <c:v>5.2344000000000002E-2</c:v>
              </c:pt>
            </c:numLit>
          </c:val>
          <c:extLst>
            <c:ext xmlns:c16="http://schemas.microsoft.com/office/drawing/2014/chart" uri="{C3380CC4-5D6E-409C-BE32-E72D297353CC}">
              <c16:uniqueId val="{00000002-A52A-4AF3-9FA4-55AB9AD508E7}"/>
            </c:ext>
          </c:extLst>
        </c:ser>
        <c:ser>
          <c:idx val="3"/>
          <c:order val="3"/>
          <c:tx>
            <c:v>Vet ej</c:v>
          </c:tx>
          <c:spPr>
            <a:solidFill>
              <a:srgbClr val="DDDDDD"/>
            </a:solidFill>
          </c:spPr>
          <c:invertIfNegative val="1"/>
          <c:dLbls>
            <c:numFmt formatCode="0%;0%" sourceLinked="0"/>
            <c:spPr>
              <a:noFill/>
              <a:ln>
                <a:noFill/>
              </a:ln>
              <a:effectLst/>
            </c:spPr>
            <c:txPr>
              <a:bodyPr/>
              <a:lstStyle/>
              <a:p>
                <a:pPr>
                  <a:defRPr sz="9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har möjlighet att ha inflytande på verksamhetens innehåll</c:v>
              </c:pt>
            </c:strLit>
          </c:cat>
          <c:val>
            <c:numLit>
              <c:formatCode>General</c:formatCode>
              <c:ptCount val="1"/>
              <c:pt idx="0">
                <c:v>0.25004300000000002</c:v>
              </c:pt>
            </c:numLit>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3-A52A-4AF3-9FA4-55AB9AD508E7}"/>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ax val="1"/>
          <c:min val="0"/>
        </c:scaling>
        <c:delete val="0"/>
        <c:axPos val="b"/>
        <c:numFmt formatCode="0%;0%" sourceLinked="0"/>
        <c:majorTickMark val="none"/>
        <c:minorTickMark val="none"/>
        <c:tickLblPos val="none"/>
        <c:spPr>
          <a:noFill/>
          <a:ln>
            <a:solidFill>
              <a:srgbClr val="DDDDDD"/>
            </a:solidFill>
          </a:ln>
        </c:spPr>
        <c:txPr>
          <a:bodyPr/>
          <a:lstStyle/>
          <a:p>
            <a:pPr>
              <a:defRPr sz="9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manualLayout>
          <c:xMode val="edge"/>
          <c:yMode val="edge"/>
          <c:y val="0"/>
          <c:w val="1"/>
          <c:h val="1"/>
        </c:manualLayout>
      </c:layout>
      <c:barChart>
        <c:barDir val="bar"/>
        <c:grouping val="percentStacked"/>
        <c:varyColors val="1"/>
        <c:ser>
          <c:idx val="0"/>
          <c:order val="0"/>
          <c:tx>
            <c:v>Positive</c:v>
          </c:tx>
          <c:spPr>
            <a:noFill/>
            <a:ln>
              <a:noFill/>
            </a:ln>
          </c:spPr>
          <c:invertIfNegative val="1"/>
          <c:cat>
            <c:strLit>
              <c:ptCount val="1"/>
              <c:pt idx="0">
                <c:v>Barnen får möjlighet att utveckla förståelse för naturvetenskap</c:v>
              </c:pt>
            </c:strLit>
          </c:cat>
          <c:val>
            <c:numLit>
              <c:formatCode>General</c:formatCode>
              <c:ptCount val="1"/>
              <c:pt idx="0">
                <c:v>0.33469700000000002</c:v>
              </c:pt>
            </c:numLit>
          </c:val>
          <c:extLst>
            <c:ext xmlns:c16="http://schemas.microsoft.com/office/drawing/2014/chart" uri="{C3380CC4-5D6E-409C-BE32-E72D297353CC}">
              <c16:uniqueId val="{00000000-09CC-44DC-BB40-D600A126044A}"/>
            </c:ext>
          </c:extLst>
        </c:ser>
        <c:ser>
          <c:idx val="1"/>
          <c:order val="1"/>
          <c:tx>
            <c:v>Neutral</c:v>
          </c:tx>
          <c:spPr>
            <a:noFill/>
            <a:ln>
              <a:noFill/>
            </a:ln>
          </c:spPr>
          <c:invertIfNegative val="1"/>
          <c:cat>
            <c:strLit>
              <c:ptCount val="1"/>
              <c:pt idx="0">
                <c:v>Barnen får möjlighet att utveckla förståelse för naturvetenskap</c:v>
              </c:pt>
            </c:strLit>
          </c:cat>
          <c:val>
            <c:numLit>
              <c:formatCode>General</c:formatCode>
              <c:ptCount val="1"/>
              <c:pt idx="0">
                <c:v>0.35456100000000002</c:v>
              </c:pt>
            </c:numLit>
          </c:val>
          <c:extLst>
            <c:ext xmlns:c16="http://schemas.microsoft.com/office/drawing/2014/chart" uri="{C3380CC4-5D6E-409C-BE32-E72D297353CC}">
              <c16:uniqueId val="{00000001-09CC-44DC-BB40-D600A126044A}"/>
            </c:ext>
          </c:extLst>
        </c:ser>
        <c:ser>
          <c:idx val="2"/>
          <c:order val="2"/>
          <c:tx>
            <c:v>Negative</c:v>
          </c:tx>
          <c:spPr>
            <a:noFill/>
            <a:ln>
              <a:noFill/>
            </a:ln>
          </c:spPr>
          <c:invertIfNegative val="1"/>
          <c:cat>
            <c:strLit>
              <c:ptCount val="1"/>
              <c:pt idx="0">
                <c:v>Barnen får möjlighet att utveckla förståelse för naturvetenskap</c:v>
              </c:pt>
            </c:strLit>
          </c:cat>
          <c:val>
            <c:numLit>
              <c:formatCode>General</c:formatCode>
              <c:ptCount val="1"/>
              <c:pt idx="0">
                <c:v>7.9795000000000005E-2</c:v>
              </c:pt>
            </c:numLit>
          </c:val>
          <c:extLst>
            <c:ext xmlns:c16="http://schemas.microsoft.com/office/drawing/2014/chart" uri="{C3380CC4-5D6E-409C-BE32-E72D297353CC}">
              <c16:uniqueId val="{00000002-09CC-44DC-BB40-D600A126044A}"/>
            </c:ext>
          </c:extLst>
        </c:ser>
        <c:ser>
          <c:idx val="3"/>
          <c:order val="3"/>
          <c:tx>
            <c:v>Vet ej</c:v>
          </c:tx>
          <c:spPr>
            <a:solidFill>
              <a:srgbClr val="DDDDDD"/>
            </a:solidFill>
          </c:spPr>
          <c:invertIfNegative val="1"/>
          <c:dLbls>
            <c:numFmt formatCode="0%;0%" sourceLinked="0"/>
            <c:spPr>
              <a:noFill/>
              <a:ln>
                <a:noFill/>
              </a:ln>
              <a:effectLst/>
            </c:spPr>
            <c:txPr>
              <a:bodyPr/>
              <a:lstStyle/>
              <a:p>
                <a:pPr>
                  <a:defRPr sz="900" spc="5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
              <c:pt idx="0">
                <c:v>Barnen får möjlighet att utveckla förståelse för naturvetenskap</c:v>
              </c:pt>
            </c:strLit>
          </c:cat>
          <c:val>
            <c:numLit>
              <c:formatCode>General</c:formatCode>
              <c:ptCount val="1"/>
              <c:pt idx="0">
                <c:v>0.23094600000000001</c:v>
              </c:pt>
            </c:numLit>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3-09CC-44DC-BB40-D600A126044A}"/>
            </c:ext>
          </c:extLst>
        </c:ser>
        <c:dLbls>
          <c:showLegendKey val="0"/>
          <c:showVal val="0"/>
          <c:showCatName val="0"/>
          <c:showSerName val="0"/>
          <c:showPercent val="0"/>
          <c:showBubbleSize val="0"/>
        </c:dLbls>
        <c:gapWidth val="162"/>
        <c:overlap val="100"/>
        <c:axId val="54877568"/>
        <c:axId val="46285952"/>
      </c:barChart>
      <c:catAx>
        <c:axId val="54877568"/>
        <c:scaling>
          <c:orientation val="maxMin"/>
        </c:scaling>
        <c:delete val="1"/>
        <c:axPos val="l"/>
        <c:numFmt formatCode="General" sourceLinked="0"/>
        <c:majorTickMark val="cross"/>
        <c:minorTickMark val="cross"/>
        <c:tickLblPos val="none"/>
        <c:crossAx val="46285952"/>
        <c:crosses val="autoZero"/>
        <c:auto val="1"/>
        <c:lblAlgn val="ctr"/>
        <c:lblOffset val="100"/>
        <c:noMultiLvlLbl val="0"/>
      </c:catAx>
      <c:valAx>
        <c:axId val="46285952"/>
        <c:scaling>
          <c:orientation val="minMax"/>
          <c:max val="1"/>
          <c:min val="0"/>
        </c:scaling>
        <c:delete val="0"/>
        <c:axPos val="b"/>
        <c:numFmt formatCode="0%;0%" sourceLinked="0"/>
        <c:majorTickMark val="none"/>
        <c:minorTickMark val="none"/>
        <c:tickLblPos val="none"/>
        <c:spPr>
          <a:noFill/>
          <a:ln>
            <a:solidFill>
              <a:srgbClr val="DDDDDD"/>
            </a:solidFill>
          </a:ln>
        </c:spPr>
        <c:txPr>
          <a:bodyPr/>
          <a:lstStyle/>
          <a:p>
            <a:pPr>
              <a:defRPr sz="9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Empty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Rubrikbild">
    <p:spTree>
      <p:nvGrpSpPr>
        <p:cNvPr id="1" name=""/>
        <p:cNvGrpSpPr/>
        <p:nvPr/>
      </p:nvGrpSpPr>
      <p:grpSpPr>
        <a:xfrm>
          <a:off x="0" y="0"/>
          <a:ext cx="0" cy="0"/>
          <a:chOff x="0" y="0"/>
          <a:chExt cx="0" cy="0"/>
        </a:xfrm>
      </p:grpSpPr>
      <p:sp>
        <p:nvSpPr>
          <p:cNvPr id="2" name="Title1Center"/>
          <p:cNvSpPr>
            <a:spLocks noGrp="1"/>
          </p:cNvSpPr>
          <p:nvPr>
            <p:ph type="ctrTitle"/>
          </p:nvPr>
        </p:nvSpPr>
        <p:spPr>
          <a:xfrm>
            <a:off x="1174171" y="1434510"/>
            <a:ext cx="7667665" cy="1207699"/>
          </a:xfrm>
        </p:spPr>
        <p:txBody>
          <a:bodyPr anchor="ctr">
            <a:normAutofit/>
          </a:bodyPr>
          <a:lstStyle>
            <a:lvl1pPr algn="ctr">
              <a:defRPr sz="2800"/>
            </a:lvl1pPr>
          </a:lstStyle>
          <a:p>
            <a:r>
              <a:rPr lang="sv-SE" dirty="0"/>
              <a:t>Klicka här för att ändra format</a:t>
            </a:r>
          </a:p>
        </p:txBody>
      </p:sp>
      <p:sp>
        <p:nvSpPr>
          <p:cNvPr id="3" name="Title2Center"/>
          <p:cNvSpPr>
            <a:spLocks noGrp="1"/>
          </p:cNvSpPr>
          <p:nvPr>
            <p:ph type="subTitle" idx="1"/>
          </p:nvPr>
        </p:nvSpPr>
        <p:spPr>
          <a:xfrm>
            <a:off x="1169109" y="3880608"/>
            <a:ext cx="7667665" cy="1655762"/>
          </a:xfrm>
        </p:spPr>
        <p:txBody>
          <a:bodyPr/>
          <a:lstStyle>
            <a:lvl1pPr marL="0" indent="0" algn="ctr">
              <a:buNone/>
              <a:defRPr sz="2400" b="1">
                <a:solidFill>
                  <a:schemeClr val="bg2">
                    <a:lumMod val="25000"/>
                  </a:schemeClr>
                </a:solidFill>
              </a:defRPr>
            </a:lvl1pPr>
            <a:lvl2pPr marL="457198" indent="0" algn="ctr">
              <a:buNone/>
              <a:defRPr sz="2000"/>
            </a:lvl2pPr>
            <a:lvl3pPr marL="914395" indent="0" algn="ctr">
              <a:buNone/>
              <a:defRPr sz="1800"/>
            </a:lvl3pPr>
            <a:lvl4pPr marL="1371592" indent="0" algn="ctr">
              <a:buNone/>
              <a:defRPr sz="1600"/>
            </a:lvl4pPr>
            <a:lvl5pPr marL="1828789" indent="0" algn="ctr">
              <a:buNone/>
              <a:defRPr sz="1600"/>
            </a:lvl5pPr>
            <a:lvl6pPr marL="2285987" indent="0" algn="ctr">
              <a:buNone/>
              <a:defRPr sz="1600"/>
            </a:lvl6pPr>
            <a:lvl7pPr marL="2743185" indent="0" algn="ctr">
              <a:buNone/>
              <a:defRPr sz="1600"/>
            </a:lvl7pPr>
            <a:lvl8pPr marL="3200381" indent="0" algn="ctr">
              <a:buNone/>
              <a:defRPr sz="1600"/>
            </a:lvl8pPr>
            <a:lvl9pPr marL="3657579" indent="0" algn="ctr">
              <a:buNone/>
              <a:defRPr sz="1600"/>
            </a:lvl9pPr>
          </a:lstStyle>
          <a:p>
            <a:r>
              <a:rPr lang="sv-SE" dirty="0"/>
              <a:t>Klicka om du vill redigera mall för underrubrikformat</a:t>
            </a:r>
          </a:p>
        </p:txBody>
      </p:sp>
      <p:sp>
        <p:nvSpPr>
          <p:cNvPr id="13" name="Rektangel 12"/>
          <p:cNvSpPr/>
          <p:nvPr userDrawn="1"/>
        </p:nvSpPr>
        <p:spPr>
          <a:xfrm>
            <a:off x="1002137" y="1009291"/>
            <a:ext cx="8039684" cy="4666890"/>
          </a:xfrm>
          <a:prstGeom prst="rect">
            <a:avLst/>
          </a:prstGeom>
          <a:noFill/>
          <a:ln w="28575">
            <a:solidFill>
              <a:srgbClr val="009B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8" name="Bildobjekt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6087" y="184960"/>
            <a:ext cx="6544310" cy="450660"/>
          </a:xfrm>
          <a:prstGeom prst="rect">
            <a:avLst/>
          </a:prstGeom>
        </p:spPr>
      </p:pic>
      <p:sp>
        <p:nvSpPr>
          <p:cNvPr id="6" name="BodyContentTable"/>
          <p:cNvSpPr>
            <a:spLocks noGrp="1"/>
          </p:cNvSpPr>
          <p:nvPr>
            <p:ph type="body" sz="quarter" idx="10"/>
          </p:nvPr>
        </p:nvSpPr>
        <p:spPr>
          <a:xfrm>
            <a:off x="1168582" y="2806113"/>
            <a:ext cx="7667665" cy="948367"/>
          </a:xfrm>
        </p:spPr>
        <p:txBody>
          <a:bodyPr/>
          <a:lstStyle>
            <a:lvl1pPr marL="0" indent="0" algn="ctr">
              <a:buNone/>
              <a:defRPr/>
            </a:lvl1pPr>
            <a:lvl2pPr marL="457198" indent="0">
              <a:buNone/>
              <a:defRPr/>
            </a:lvl2pPr>
          </a:lstStyle>
          <a:p>
            <a:pPr lvl="0"/>
            <a:r>
              <a:rPr lang="sv-SE" dirty="0"/>
              <a:t>Redigera format för bakgrundstext</a:t>
            </a:r>
          </a:p>
        </p:txBody>
      </p:sp>
    </p:spTree>
    <p:extLst>
      <p:ext uri="{BB962C8B-B14F-4D97-AF65-F5344CB8AC3E}">
        <p14:creationId xmlns:p14="http://schemas.microsoft.com/office/powerpoint/2010/main" val="2485261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1231641" y="11444"/>
            <a:ext cx="6816804" cy="800319"/>
          </a:xfrm>
        </p:spPr>
        <p:txBody>
          <a:bodyPr>
            <a:normAutofit/>
          </a:bodyPr>
          <a:lstStyle>
            <a:lvl1pPr>
              <a:defRPr sz="2800" b="1" u="sng"/>
            </a:lvl1pPr>
          </a:lstStyle>
          <a:p>
            <a:r>
              <a:rPr lang="sv-SE" dirty="0"/>
              <a:t>Klicka här för att ändra format</a:t>
            </a:r>
            <a:endParaRPr lang="en-US" dirty="0"/>
          </a:p>
        </p:txBody>
      </p:sp>
      <p:sp>
        <p:nvSpPr>
          <p:cNvPr id="3" name="Text Placeholder 2"/>
          <p:cNvSpPr>
            <a:spLocks noGrp="1"/>
          </p:cNvSpPr>
          <p:nvPr>
            <p:ph type="body" idx="1"/>
          </p:nvPr>
        </p:nvSpPr>
        <p:spPr>
          <a:xfrm>
            <a:off x="517586" y="1397479"/>
            <a:ext cx="4632384" cy="76344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517586" y="2246280"/>
            <a:ext cx="4632384" cy="3878473"/>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5253487" y="1397479"/>
            <a:ext cx="4537495" cy="76344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5253487" y="2246281"/>
            <a:ext cx="4537495" cy="387847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8" name="Footer Placeholder 7"/>
          <p:cNvSpPr>
            <a:spLocks noGrp="1"/>
          </p:cNvSpPr>
          <p:nvPr>
            <p:ph type="ftr" sz="quarter" idx="11"/>
          </p:nvPr>
        </p:nvSpPr>
        <p:spPr/>
        <p:txBody>
          <a:bodyPr/>
          <a:lstStyle/>
          <a:p>
            <a:endParaRPr lang="sv-SE" dirty="0"/>
          </a:p>
        </p:txBody>
      </p:sp>
    </p:spTree>
    <p:extLst>
      <p:ext uri="{BB962C8B-B14F-4D97-AF65-F5344CB8AC3E}">
        <p14:creationId xmlns:p14="http://schemas.microsoft.com/office/powerpoint/2010/main" val="575066210"/>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3" name="Footer right"/>
          <p:cNvSpPr>
            <a:spLocks noGrp="1"/>
          </p:cNvSpPr>
          <p:nvPr>
            <p:ph type="ftr" sz="quarter" idx="10"/>
          </p:nvPr>
        </p:nvSpPr>
        <p:spPr>
          <a:xfrm>
            <a:off x="6331130" y="6321545"/>
            <a:ext cx="3459851" cy="503433"/>
          </a:xfrm>
        </p:spPr>
        <p:txBody>
          <a:bodyPr/>
          <a:lstStyle>
            <a:lvl1pPr algn="r">
              <a:defRPr sz="1000"/>
            </a:lvl1pPr>
          </a:lstStyle>
          <a:p>
            <a:endParaRPr lang="sv-SE" dirty="0"/>
          </a:p>
        </p:txBody>
      </p:sp>
      <p:sp>
        <p:nvSpPr>
          <p:cNvPr id="5" name="BodyContent"/>
          <p:cNvSpPr>
            <a:spLocks noGrp="1"/>
          </p:cNvSpPr>
          <p:nvPr>
            <p:ph type="chart" sz="quarter" idx="12"/>
          </p:nvPr>
        </p:nvSpPr>
        <p:spPr>
          <a:xfrm>
            <a:off x="1139824" y="1698171"/>
            <a:ext cx="8651157" cy="4413380"/>
          </a:xfrm>
        </p:spPr>
        <p:txBody>
          <a:bodyPr/>
          <a:lstStyle>
            <a:lvl1pPr marL="0" indent="0">
              <a:buNone/>
              <a:defRPr/>
            </a:lvl1pPr>
          </a:lstStyle>
          <a:p>
            <a:endParaRPr lang="sv-SE" dirty="0"/>
          </a:p>
        </p:txBody>
      </p:sp>
      <p:sp>
        <p:nvSpPr>
          <p:cNvPr id="7" name="Title2Center"/>
          <p:cNvSpPr>
            <a:spLocks noGrp="1"/>
          </p:cNvSpPr>
          <p:nvPr>
            <p:ph type="body" sz="quarter" idx="11"/>
          </p:nvPr>
        </p:nvSpPr>
        <p:spPr>
          <a:xfrm>
            <a:off x="1140027" y="939845"/>
            <a:ext cx="7500120" cy="758326"/>
          </a:xfrm>
        </p:spPr>
        <p:txBody>
          <a:bodyPr>
            <a:normAutofit/>
          </a:bodyPr>
          <a:lstStyle>
            <a:lvl1pPr marL="0" indent="0">
              <a:buNone/>
              <a:defRPr sz="1400"/>
            </a:lvl1pPr>
          </a:lstStyle>
          <a:p>
            <a:pPr lvl="0"/>
            <a:r>
              <a:rPr lang="sv-SE" dirty="0"/>
              <a:t>Redigera format för bakgrundstext</a:t>
            </a:r>
          </a:p>
        </p:txBody>
      </p:sp>
      <p:sp>
        <p:nvSpPr>
          <p:cNvPr id="2" name="Title1Center"/>
          <p:cNvSpPr>
            <a:spLocks noGrp="1"/>
          </p:cNvSpPr>
          <p:nvPr>
            <p:ph type="title"/>
          </p:nvPr>
        </p:nvSpPr>
        <p:spPr>
          <a:xfrm>
            <a:off x="1140027" y="95220"/>
            <a:ext cx="7500120" cy="714678"/>
          </a:xfrm>
        </p:spPr>
        <p:txBody>
          <a:bodyPr/>
          <a:lstStyle>
            <a:lvl1pPr>
              <a:defRPr b="1" u="sng"/>
            </a:lvl1pPr>
          </a:lstStyle>
          <a:p>
            <a:r>
              <a:rPr lang="sv-SE" dirty="0"/>
              <a:t>Klicka här för att ändra format</a:t>
            </a:r>
          </a:p>
        </p:txBody>
      </p:sp>
      <p:sp>
        <p:nvSpPr>
          <p:cNvPr id="6" name="Platshållare för innehåll 5"/>
          <p:cNvSpPr>
            <a:spLocks noGrp="1"/>
          </p:cNvSpPr>
          <p:nvPr>
            <p:ph sz="quarter" idx="13"/>
          </p:nvPr>
        </p:nvSpPr>
        <p:spPr>
          <a:xfrm>
            <a:off x="6615113" y="6321425"/>
            <a:ext cx="46037" cy="460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18142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Anpassad layout">
    <p:spTree>
      <p:nvGrpSpPr>
        <p:cNvPr id="1" name=""/>
        <p:cNvGrpSpPr/>
        <p:nvPr/>
      </p:nvGrpSpPr>
      <p:grpSpPr>
        <a:xfrm>
          <a:off x="0" y="0"/>
          <a:ext cx="0" cy="0"/>
          <a:chOff x="0" y="0"/>
          <a:chExt cx="0" cy="0"/>
        </a:xfrm>
      </p:grpSpPr>
      <p:sp>
        <p:nvSpPr>
          <p:cNvPr id="3" name="Footer right"/>
          <p:cNvSpPr>
            <a:spLocks noGrp="1"/>
          </p:cNvSpPr>
          <p:nvPr>
            <p:ph type="ftr" sz="quarter" idx="10"/>
          </p:nvPr>
        </p:nvSpPr>
        <p:spPr>
          <a:xfrm>
            <a:off x="6331130" y="6321545"/>
            <a:ext cx="3459851" cy="503433"/>
          </a:xfrm>
        </p:spPr>
        <p:txBody>
          <a:bodyPr/>
          <a:lstStyle>
            <a:lvl1pPr algn="r">
              <a:defRPr sz="1000"/>
            </a:lvl1pPr>
          </a:lstStyle>
          <a:p>
            <a:endParaRPr lang="sv-SE" dirty="0"/>
          </a:p>
        </p:txBody>
      </p:sp>
      <p:sp>
        <p:nvSpPr>
          <p:cNvPr id="5" name="BodyContent"/>
          <p:cNvSpPr>
            <a:spLocks noGrp="1"/>
          </p:cNvSpPr>
          <p:nvPr>
            <p:ph type="chart" sz="quarter" idx="12"/>
          </p:nvPr>
        </p:nvSpPr>
        <p:spPr>
          <a:xfrm>
            <a:off x="1139824" y="1878952"/>
            <a:ext cx="8651157" cy="3918857"/>
          </a:xfrm>
        </p:spPr>
        <p:txBody>
          <a:bodyPr/>
          <a:lstStyle>
            <a:lvl1pPr marL="0" indent="0">
              <a:buNone/>
              <a:defRPr/>
            </a:lvl1pPr>
          </a:lstStyle>
          <a:p>
            <a:endParaRPr lang="sv-SE" dirty="0"/>
          </a:p>
        </p:txBody>
      </p:sp>
      <p:sp>
        <p:nvSpPr>
          <p:cNvPr id="7" name="Title2Center"/>
          <p:cNvSpPr>
            <a:spLocks noGrp="1"/>
          </p:cNvSpPr>
          <p:nvPr>
            <p:ph type="body" sz="quarter" idx="11"/>
          </p:nvPr>
        </p:nvSpPr>
        <p:spPr>
          <a:xfrm>
            <a:off x="1140027" y="809899"/>
            <a:ext cx="7500120" cy="748314"/>
          </a:xfrm>
        </p:spPr>
        <p:txBody>
          <a:bodyPr>
            <a:normAutofit/>
          </a:bodyPr>
          <a:lstStyle>
            <a:lvl1pPr marL="0" indent="0">
              <a:buNone/>
              <a:defRPr sz="1400"/>
            </a:lvl1pPr>
          </a:lstStyle>
          <a:p>
            <a:pPr lvl="0"/>
            <a:r>
              <a:rPr lang="sv-SE" dirty="0"/>
              <a:t>Redigera format för bakgrundstext</a:t>
            </a:r>
          </a:p>
        </p:txBody>
      </p:sp>
      <p:sp>
        <p:nvSpPr>
          <p:cNvPr id="2" name="Title1Center"/>
          <p:cNvSpPr>
            <a:spLocks noGrp="1"/>
          </p:cNvSpPr>
          <p:nvPr>
            <p:ph type="title"/>
          </p:nvPr>
        </p:nvSpPr>
        <p:spPr>
          <a:xfrm>
            <a:off x="1140027" y="95220"/>
            <a:ext cx="7500120" cy="714678"/>
          </a:xfrm>
        </p:spPr>
        <p:txBody>
          <a:bodyPr>
            <a:normAutofit/>
          </a:bodyPr>
          <a:lstStyle>
            <a:lvl1pPr>
              <a:defRPr sz="2400" b="1" u="none">
                <a:latin typeface="+mn-lt"/>
              </a:defRPr>
            </a:lvl1pPr>
          </a:lstStyle>
          <a:p>
            <a:r>
              <a:rPr lang="sv-SE" dirty="0"/>
              <a:t>Klicka här för att ändra format</a:t>
            </a:r>
          </a:p>
        </p:txBody>
      </p:sp>
      <p:sp>
        <p:nvSpPr>
          <p:cNvPr id="6" name="BodyFooter"/>
          <p:cNvSpPr>
            <a:spLocks noGrp="1"/>
          </p:cNvSpPr>
          <p:nvPr>
            <p:ph type="body" sz="quarter" idx="13" hasCustomPrompt="1"/>
          </p:nvPr>
        </p:nvSpPr>
        <p:spPr>
          <a:xfrm>
            <a:off x="1139825" y="5888038"/>
            <a:ext cx="5191125" cy="433387"/>
          </a:xfrm>
        </p:spPr>
        <p:txBody>
          <a:bodyPr>
            <a:normAutofit/>
          </a:bodyPr>
          <a:lstStyle>
            <a:lvl1pPr marL="0" indent="0">
              <a:buNone/>
              <a:defRPr sz="1100" i="1">
                <a:latin typeface="+mn-lt"/>
              </a:defRPr>
            </a:lvl1pPr>
            <a:lvl3pPr marL="914400" indent="0">
              <a:buNone/>
              <a:defRPr/>
            </a:lvl3pPr>
            <a:lvl4pPr marL="1371600" indent="0">
              <a:buNone/>
              <a:defRPr/>
            </a:lvl4pPr>
          </a:lstStyle>
          <a:p>
            <a:pPr lvl="0"/>
            <a:r>
              <a:rPr lang="sv-SE" dirty="0"/>
              <a:t>Nivå fyra</a:t>
            </a:r>
          </a:p>
        </p:txBody>
      </p:sp>
    </p:spTree>
    <p:extLst>
      <p:ext uri="{BB962C8B-B14F-4D97-AF65-F5344CB8AC3E}">
        <p14:creationId xmlns:p14="http://schemas.microsoft.com/office/powerpoint/2010/main" val="73560309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bin"/><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1.bin"/><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52941" y="60385"/>
            <a:ext cx="6797097" cy="1232290"/>
          </a:xfrm>
          <a:prstGeom prst="rect">
            <a:avLst/>
          </a:prstGeom>
        </p:spPr>
        <p:txBody>
          <a:bodyPr vert="horz" lIns="36000" tIns="36000" rIns="36000" bIns="36000" rtlCol="0" anchor="ctr">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681038" y="1325563"/>
            <a:ext cx="9109943" cy="4781939"/>
          </a:xfrm>
          <a:prstGeom prst="rect">
            <a:avLst/>
          </a:prstGeom>
        </p:spPr>
        <p:txBody>
          <a:bodyPr vert="horz" lIns="36000" tIns="36000" rIns="36000" bIns="3600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Footer Placeholder 4"/>
          <p:cNvSpPr>
            <a:spLocks noGrp="1"/>
          </p:cNvSpPr>
          <p:nvPr>
            <p:ph type="ftr" sz="quarter" idx="3"/>
          </p:nvPr>
        </p:nvSpPr>
        <p:spPr>
          <a:xfrm>
            <a:off x="1595888" y="6321545"/>
            <a:ext cx="8195094" cy="503433"/>
          </a:xfrm>
          <a:prstGeom prst="rect">
            <a:avLst/>
          </a:prstGeom>
        </p:spPr>
        <p:txBody>
          <a:bodyPr vert="horz" lIns="36000" tIns="36000" rIns="36000" bIns="36000" rtlCol="0" anchor="ctr"/>
          <a:lstStyle>
            <a:lvl1pPr algn="ctr">
              <a:defRPr sz="1200">
                <a:solidFill>
                  <a:schemeClr val="tx1">
                    <a:tint val="75000"/>
                  </a:schemeClr>
                </a:solidFill>
              </a:defRPr>
            </a:lvl1pPr>
          </a:lstStyle>
          <a:p>
            <a:endParaRPr lang="sv-SE" dirty="0"/>
          </a:p>
        </p:txBody>
      </p:sp>
      <p:pic>
        <p:nvPicPr>
          <p:cNvPr id="7" name="Bildobjekt 6"/>
          <p:cNvPicPr>
            <a:picLocks noChangeAspect="1"/>
          </p:cNvPicPr>
          <p:nvPr userDrawn="1"/>
        </p:nvPicPr>
        <p:blipFill>
          <a:blip r:embed="rId6"/>
          <a:stretch>
            <a:fillRect/>
          </a:stretch>
        </p:blipFill>
        <p:spPr>
          <a:xfrm>
            <a:off x="561917" y="6459855"/>
            <a:ext cx="908534" cy="365125"/>
          </a:xfrm>
          <a:prstGeom prst="rect">
            <a:avLst/>
          </a:prstGeom>
        </p:spPr>
      </p:pic>
      <p:sp>
        <p:nvSpPr>
          <p:cNvPr id="9" name="textruta 8"/>
          <p:cNvSpPr txBox="1"/>
          <p:nvPr userDrawn="1"/>
        </p:nvSpPr>
        <p:spPr>
          <a:xfrm>
            <a:off x="-18778" y="1"/>
            <a:ext cx="369332" cy="2566562"/>
          </a:xfrm>
          <a:prstGeom prst="rect">
            <a:avLst/>
          </a:prstGeom>
          <a:noFill/>
        </p:spPr>
        <p:txBody>
          <a:bodyPr vert="vert270" wrap="square" rtlCol="0">
            <a:spAutoFit/>
          </a:bodyPr>
          <a:lstStyle/>
          <a:p>
            <a:r>
              <a:rPr lang="sv-SE" sz="1200" dirty="0">
                <a:solidFill>
                  <a:srgbClr val="009BA4"/>
                </a:solidFill>
              </a:rPr>
              <a:t>Förskole-/familjedaghemsenkät </a:t>
            </a:r>
            <a:r>
              <a:rPr lang="sv-SE" sz="1200" baseline="0" dirty="0">
                <a:solidFill>
                  <a:srgbClr val="009BA4"/>
                </a:solidFill>
              </a:rPr>
              <a:t>2016</a:t>
            </a:r>
            <a:endParaRPr lang="sv-SE" sz="1200" dirty="0">
              <a:solidFill>
                <a:srgbClr val="009BA4"/>
              </a:solidFill>
            </a:endParaRPr>
          </a:p>
        </p:txBody>
      </p:sp>
      <p:pic>
        <p:nvPicPr>
          <p:cNvPr id="10" name="Bildobjekt 9"/>
          <p:cNvPicPr>
            <a:picLocks noChangeAspect="1"/>
          </p:cNvPicPr>
          <p:nvPr userDrawn="1"/>
        </p:nvPicPr>
        <p:blipFill rotWithShape="1">
          <a:blip r:embed="rId7">
            <a:extLst>
              <a:ext uri="{28A0092B-C50C-407E-A947-70E740481C1C}">
                <a14:useLocalDpi xmlns:a14="http://schemas.microsoft.com/office/drawing/2010/main" val="0"/>
              </a:ext>
            </a:extLst>
          </a:blip>
          <a:srcRect r="92408"/>
          <a:stretch/>
        </p:blipFill>
        <p:spPr>
          <a:xfrm>
            <a:off x="556087" y="184960"/>
            <a:ext cx="496854" cy="450660"/>
          </a:xfrm>
          <a:prstGeom prst="rect">
            <a:avLst/>
          </a:prstGeom>
        </p:spPr>
      </p:pic>
    </p:spTree>
    <p:extLst>
      <p:ext uri="{BB962C8B-B14F-4D97-AF65-F5344CB8AC3E}">
        <p14:creationId xmlns:p14="http://schemas.microsoft.com/office/powerpoint/2010/main" val="658230389"/>
      </p:ext>
    </p:extLst>
  </p:cSld>
  <p:clrMap bg1="lt1" tx1="dk1" bg2="lt2" tx2="dk2" accent1="accent1" accent2="accent2" accent3="accent3" accent4="accent4" accent5="accent5" accent6="accent6" hlink="hlink" folHlink="folHlink"/>
  <p:sldLayoutIdLst>
    <p:sldLayoutId id="2147483653" r:id="rId1"/>
    <p:sldLayoutId id="2147483652" r:id="rId2"/>
    <p:sldLayoutId id="2147483651" r:id="rId3"/>
    <p:sldLayoutId id="2147483654" r:id="rId4"/>
  </p:sldLayoutIdLst>
  <p:hf sldNum="0" hd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4.bin"/><Relationship Id="rId3" Type="http://schemas.openxmlformats.org/officeDocument/2006/relationships/chart" Target="../charts/chart17.xml"/><Relationship Id="rId7" Type="http://schemas.openxmlformats.org/officeDocument/2006/relationships/image" Target="../media/image3.bin"/><Relationship Id="rId2" Type="http://schemas.openxmlformats.org/officeDocument/2006/relationships/chart" Target="../charts/chart16.xml"/><Relationship Id="rId1" Type="http://schemas.openxmlformats.org/officeDocument/2006/relationships/slideLayout" Target="../slideLayouts/slideLayout5.xml"/><Relationship Id="rId6" Type="http://schemas.openxmlformats.org/officeDocument/2006/relationships/chart" Target="../charts/chart20.xml"/><Relationship Id="rId5" Type="http://schemas.openxmlformats.org/officeDocument/2006/relationships/chart" Target="../charts/chart19.xml"/><Relationship Id="rId4" Type="http://schemas.openxmlformats.org/officeDocument/2006/relationships/chart" Target="../charts/chart18.xml"/></Relationships>
</file>

<file path=ppt/slides/_rels/slide11.xml.rels><?xml version="1.0" encoding="UTF-8" standalone="yes"?>
<Relationships xmlns="http://schemas.openxmlformats.org/package/2006/relationships"><Relationship Id="rId3" Type="http://schemas.openxmlformats.org/officeDocument/2006/relationships/chart" Target="../charts/chart22.xml"/><Relationship Id="rId7" Type="http://schemas.openxmlformats.org/officeDocument/2006/relationships/image" Target="../media/image4.bin"/><Relationship Id="rId2" Type="http://schemas.openxmlformats.org/officeDocument/2006/relationships/chart" Target="../charts/chart21.xml"/><Relationship Id="rId1" Type="http://schemas.openxmlformats.org/officeDocument/2006/relationships/slideLayout" Target="../slideLayouts/slideLayout5.xml"/><Relationship Id="rId6" Type="http://schemas.openxmlformats.org/officeDocument/2006/relationships/image" Target="../media/image3.bin"/><Relationship Id="rId5" Type="http://schemas.openxmlformats.org/officeDocument/2006/relationships/chart" Target="../charts/chart24.xml"/><Relationship Id="rId4" Type="http://schemas.openxmlformats.org/officeDocument/2006/relationships/chart" Target="../charts/char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chart" Target="../charts/chart27.xml"/><Relationship Id="rId1" Type="http://schemas.openxmlformats.org/officeDocument/2006/relationships/slideLayout" Target="../slideLayouts/slideLayout5.xml"/><Relationship Id="rId4" Type="http://schemas.openxmlformats.org/officeDocument/2006/relationships/chart" Target="../charts/char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5.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5.xml"/><Relationship Id="rId4" Type="http://schemas.openxmlformats.org/officeDocument/2006/relationships/chart" Target="../charts/chart7.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5.xml"/><Relationship Id="rId4" Type="http://schemas.openxmlformats.org/officeDocument/2006/relationships/chart" Target="../charts/chart10.xml"/></Relationships>
</file>

<file path=ppt/slides/_rels/slide9.xml.rels><?xml version="1.0" encoding="UTF-8" standalone="yes"?>
<Relationships xmlns="http://schemas.openxmlformats.org/package/2006/relationships"><Relationship Id="rId8" Type="http://schemas.openxmlformats.org/officeDocument/2006/relationships/image" Target="../media/image4.bin"/><Relationship Id="rId3" Type="http://schemas.openxmlformats.org/officeDocument/2006/relationships/chart" Target="../charts/chart12.xml"/><Relationship Id="rId7" Type="http://schemas.openxmlformats.org/officeDocument/2006/relationships/image" Target="../media/image3.bin"/><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00" name="BodyContent"/>
          <p:cNvGrpSpPr/>
          <p:nvPr/>
        </p:nvGrpSpPr>
        <p:grpSpPr>
          <a:xfrm>
            <a:off x="1145931" y="4585070"/>
            <a:ext cx="7812000" cy="213360"/>
            <a:chOff x="1044000" y="4680000"/>
            <a:chExt cx="7812000" cy="213360"/>
          </a:xfrm>
        </p:grpSpPr>
        <p:graphicFrame>
          <p:nvGraphicFramePr>
            <p:cNvPr id="5002" name="BodyContentTable"/>
            <p:cNvGraphicFramePr>
              <a:graphicFrameLocks/>
            </p:cNvGraphicFramePr>
            <p:nvPr/>
          </p:nvGraphicFramePr>
          <p:xfrm>
            <a:off x="1044000" y="4680000"/>
            <a:ext cx="7812000" cy="213360"/>
          </p:xfrm>
          <a:graphic>
            <a:graphicData uri="http://schemas.openxmlformats.org/drawingml/2006/table">
              <a:tbl>
                <a:tblPr/>
                <a:tblGrid>
                  <a:gridCol w="7812000">
                    <a:extLst>
                      <a:ext uri="{9D8B030D-6E8A-4147-A177-3AD203B41FA5}">
                        <a16:colId xmlns:a16="http://schemas.microsoft.com/office/drawing/2014/main" val="20000"/>
                      </a:ext>
                    </a:extLst>
                  </a:gridCol>
                </a:tblGrid>
                <a:tr h="0">
                  <a:tc>
                    <a:txBody>
                      <a:bodyPr/>
                      <a:lstStyle/>
                      <a:p>
                        <a:pPr algn="ctr" fontAlgn="ctr"/>
                        <a:r>
                          <a:rPr lang="en-GB" sz="1400" spc="50" noProof="1"/>
                          <a:t>Sammanfattande resultat</a:t>
                        </a:r>
                      </a:p>
                    </a:txBody>
                    <a:tcPr marL="0" marR="0" marT="0" marB="0">
                      <a:lnL>
                        <a:noFill/>
                      </a:lnL>
                      <a:lnR>
                        <a:noFill/>
                      </a:lnR>
                      <a:lnT>
                        <a:noFill/>
                      </a:lnT>
                      <a:lnB>
                        <a:noFill/>
                      </a:lnB>
                    </a:tcPr>
                  </a:tc>
                  <a:extLst>
                    <a:ext uri="{0D108BD9-81ED-4DB2-BD59-A6C34878D82A}">
                      <a16:rowId xmlns:a16="http://schemas.microsoft.com/office/drawing/2014/main" val="10000"/>
                    </a:ext>
                  </a:extLst>
                </a:tr>
              </a:tbl>
            </a:graphicData>
          </a:graphic>
        </p:graphicFrame>
      </p:grpSp>
      <p:grpSp>
        <p:nvGrpSpPr>
          <p:cNvPr id="20" name="Title1"/>
          <p:cNvGrpSpPr/>
          <p:nvPr/>
        </p:nvGrpSpPr>
        <p:grpSpPr>
          <a:xfrm>
            <a:off x="1145931" y="2139370"/>
            <a:ext cx="7802126" cy="946730"/>
            <a:chOff x="349194" y="504000"/>
            <a:chExt cx="8370512" cy="3121259"/>
          </a:xfrm>
        </p:grpSpPr>
        <p:sp>
          <p:nvSpPr>
            <p:cNvPr id="21" name="Title1Center"/>
            <p:cNvSpPr txBox="1"/>
            <p:nvPr/>
          </p:nvSpPr>
          <p:spPr>
            <a:xfrm>
              <a:off x="349194" y="504000"/>
              <a:ext cx="8370512" cy="3121259"/>
            </a:xfrm>
            <a:prstGeom prst="rect">
              <a:avLst/>
            </a:prstGeom>
            <a:noFill/>
          </p:spPr>
          <p:txBody>
            <a:bodyPr vertOverflow="clip" wrap="square" lIns="0" tIns="0" rIns="0" bIns="0" rtlCol="0" anchor="t"/>
            <a:lstStyle/>
            <a:p>
              <a:pPr algn="ctr"/>
              <a:r>
                <a:rPr lang="en-GB" sz="2400" b="1" spc="50" noProof="1">
                  <a:solidFill>
                    <a:schemeClr val="tx2"/>
                  </a:solidFill>
                  <a:latin typeface="Arial"/>
                </a:rPr>
                <a:t>Regiongemensam enkät i förskola och familjedaghem 2016</a:t>
              </a:r>
            </a:p>
          </p:txBody>
        </p:sp>
      </p:grpSp>
      <p:grpSp>
        <p:nvGrpSpPr>
          <p:cNvPr id="30" name="Title2"/>
          <p:cNvGrpSpPr/>
          <p:nvPr/>
        </p:nvGrpSpPr>
        <p:grpSpPr>
          <a:xfrm>
            <a:off x="1145931" y="3666394"/>
            <a:ext cx="7802126" cy="808892"/>
            <a:chOff x="666000" y="4407904"/>
            <a:chExt cx="7812000" cy="693208"/>
          </a:xfrm>
        </p:grpSpPr>
        <p:sp>
          <p:nvSpPr>
            <p:cNvPr id="31" name="Title2Center"/>
            <p:cNvSpPr txBox="1"/>
            <p:nvPr/>
          </p:nvSpPr>
          <p:spPr>
            <a:xfrm>
              <a:off x="666000" y="4407904"/>
              <a:ext cx="7812000" cy="693208"/>
            </a:xfrm>
            <a:prstGeom prst="rect">
              <a:avLst/>
            </a:prstGeom>
            <a:noFill/>
          </p:spPr>
          <p:txBody>
            <a:bodyPr vertOverflow="clip" wrap="square" lIns="0" tIns="0" rIns="0" bIns="0" rtlCol="0" anchor="t"/>
            <a:lstStyle/>
            <a:p>
              <a:pPr algn="ctr"/>
              <a:r>
                <a:rPr lang="en-GB" sz="2000" b="1" spc="50" noProof="1">
                  <a:solidFill>
                    <a:schemeClr val="tx2"/>
                  </a:solidFill>
                  <a:latin typeface="Arial"/>
                </a:rPr>
                <a:t>Göteborg</a:t>
              </a:r>
              <a:br>
                <a:rPr sz="2400" dirty="0">
                  <a:solidFill>
                    <a:schemeClr val="tx2"/>
                  </a:solidFill>
                </a:rPr>
              </a:br>
              <a:br>
                <a:rPr sz="2400" dirty="0">
                  <a:solidFill>
                    <a:schemeClr val="tx2"/>
                  </a:solidFill>
                </a:rPr>
              </a:br>
              <a:endParaRPr sz="2400" dirty="0">
                <a:solidFill>
                  <a:schemeClr val="tx2"/>
                </a:solidFill>
              </a:endParaRPr>
            </a:p>
          </p:txBody>
        </p:sp>
      </p:grpSp>
      <p:grpSp>
        <p:nvGrpSpPr>
          <p:cNvPr id="70" name="Footer"/>
          <p:cNvGrpSpPr/>
          <p:nvPr/>
        </p:nvGrpSpPr>
        <p:grpSpPr>
          <a:xfrm>
            <a:off x="108000" y="6372000"/>
            <a:ext cx="9684000" cy="396000"/>
            <a:chOff x="108000" y="6372000"/>
            <a:chExt cx="9684000" cy="396000"/>
          </a:xfrm>
        </p:grpSpPr>
        <p:sp>
          <p:nvSpPr>
            <p:cNvPr id="71" name="FooterCenter"/>
            <p:cNvSpPr txBox="1"/>
            <p:nvPr/>
          </p:nvSpPr>
          <p:spPr>
            <a:xfrm>
              <a:off x="108000" y="6372000"/>
              <a:ext cx="9684000" cy="396000"/>
            </a:xfrm>
            <a:prstGeom prst="rect">
              <a:avLst/>
            </a:prstGeom>
            <a:noFill/>
          </p:spPr>
          <p:txBody>
            <a:bodyPr vertOverflow="clip" wrap="square" lIns="0" tIns="0" rIns="0" bIns="0" rtlCol="0" anchor="b"/>
            <a:lstStyle/>
            <a:p>
              <a:pPr algn="ctr"/>
              <a:r>
                <a:rPr lang="en-GB" sz="1200" i="1" spc="50" noProof="1">
                  <a:solidFill>
                    <a:schemeClr val="tx1">
                      <a:lumMod val="249351"/>
                    </a:schemeClr>
                  </a:solidFill>
                </a:rPr>
                <a:t>kommunala verksamheter</a:t>
              </a:r>
            </a:p>
          </p:txBody>
        </p:sp>
      </p:grpSp>
    </p:spTree>
    <p:extLst>
      <p:ext uri="{BB962C8B-B14F-4D97-AF65-F5344CB8AC3E}">
        <p14:creationId xmlns:p14="http://schemas.microsoft.com/office/powerpoint/2010/main" val="1977187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Resultat per fråga</a:t>
              </a:r>
            </a:p>
          </p:txBody>
        </p:sp>
      </p:grpSp>
      <p:sp>
        <p:nvSpPr>
          <p:cNvPr id="19" name="Title2Left"/>
          <p:cNvSpPr txBox="1"/>
          <p:nvPr/>
        </p:nvSpPr>
        <p:spPr>
          <a:xfrm>
            <a:off x="720000" y="765899"/>
            <a:ext cx="8645942" cy="828650"/>
          </a:xfrm>
          <a:prstGeom prst="rect">
            <a:avLst/>
          </a:prstGeom>
          <a:noFill/>
        </p:spPr>
        <p:txBody>
          <a:bodyPr vertOverflow="clip" wrap="square" lIns="0" tIns="0" rIns="0" bIns="0" rtlCol="0" anchor="t"/>
          <a:lstStyle/>
          <a:p>
            <a:r>
              <a:rPr lang="sv-SE" sz="1400" spc="50" noProof="1">
                <a:solidFill>
                  <a:schemeClr val="tx1">
                    <a:lumMod val="75000"/>
                    <a:lumOff val="25000"/>
                  </a:schemeClr>
                </a:solidFill>
              </a:rPr>
              <a:t>Här visas resultat per fråga, dvs andelen av alla svarande som valt respektive svarsalternativ. </a:t>
            </a:r>
            <a:br/>
            <a:r>
              <a:rPr lang="sv-SE" sz="1400" spc="50" noProof="1">
                <a:solidFill>
                  <a:schemeClr val="tx1">
                    <a:lumMod val="75000"/>
                    <a:lumOff val="25000"/>
                  </a:schemeClr>
                </a:solidFill>
              </a:rPr>
              <a:t>I kolumnen till höger visas frågans medelvärde för detta år, förra årets undersökning samt medelvärdet för GR.</a:t>
            </a:r>
            <a:endParaRPr sz="1400" dirty="0">
              <a:solidFill>
                <a:schemeClr val="tx1">
                  <a:lumMod val="75000"/>
                  <a:lumOff val="25000"/>
                </a:schemeClr>
              </a:solidFill>
            </a:endParaRPr>
          </a:p>
        </p:txBody>
      </p:sp>
      <p:grpSp>
        <p:nvGrpSpPr>
          <p:cNvPr id="70" name="Footer"/>
          <p:cNvGrpSpPr/>
          <p:nvPr/>
        </p:nvGrpSpPr>
        <p:grpSpPr>
          <a:xfrm>
            <a:off x="108000" y="6372000"/>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Göteborg</a:t>
              </a:r>
              <a:br/>
              <a:r>
                <a:rPr lang="en-GB" sz="1050" spc="50" noProof="1">
                  <a:solidFill>
                    <a:schemeClr val="tx1">
                      <a:lumMod val="249351"/>
                    </a:schemeClr>
                  </a:solidFill>
                </a:rPr>
                <a:t>och bygger på svar från 11730 vårdnadshavare av 20938 möjliga, dvs 56.0%</a:t>
              </a: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338618"/>
            <a:ext cx="8460000" cy="1072024"/>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100" i="1" spc="50" noProof="1">
                  <a:solidFill>
                    <a:schemeClr val="tx1">
                      <a:lumMod val="166234"/>
                    </a:schemeClr>
                  </a:solidFill>
                </a:rPr>
                <a:t>Varje färgat fält motsvarar ett svarsalternativ. I fältet visas procentandelen av de svarande som har valt det svarsalternativet.</a:t>
              </a:r>
              <a:br/>
              <a:r>
                <a:rPr lang="en-GB" sz="1100" i="1" spc="50" noProof="1">
                  <a:solidFill>
                    <a:schemeClr val="tx1">
                      <a:lumMod val="166234"/>
                    </a:schemeClr>
                  </a:solidFill>
                </a:rPr>
                <a:t>I tabellen bredvid stapeldiagrammet redovisas medelvärde för varje fråga, det vill säga ett genomsnittsvärde för alla vårdnadshavares svar. Värdet kan enkelt jämföras med andra medelvärden. Medelvärdet kan i denna undersökning ligga mellan 1 och 7 och ju högre värde desto mer nöjda vårdnadshavare.</a:t>
              </a:r>
            </a:p>
          </p:txBody>
        </p:sp>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6" name="BodyContent"/>
          <p:cNvGrpSpPr/>
          <p:nvPr/>
        </p:nvGrpSpPr>
        <p:grpSpPr>
          <a:xfrm>
            <a:off x="720000" y="1976007"/>
            <a:ext cx="8136000" cy="4356000"/>
            <a:chOff x="720000" y="1296000"/>
            <a:chExt cx="8136000" cy="4356000"/>
          </a:xfrm>
        </p:grpSpPr>
        <p:graphicFrame>
          <p:nvGraphicFramePr>
            <p:cNvPr id="5002" name="BodyContentTable"/>
            <p:cNvGraphicFramePr>
              <a:graphicFrameLocks/>
            </p:cNvGraphicFramePr>
            <p:nvPr/>
          </p:nvGraphicFramePr>
          <p:xfrm>
            <a:off x="720000" y="1296000"/>
            <a:ext cx="8136000" cy="4356000"/>
          </p:xfrm>
          <a:graphic>
            <a:graphicData uri="http://schemas.openxmlformats.org/drawingml/2006/table">
              <a:tbl>
                <a:tblPr/>
                <a:tblGrid>
                  <a:gridCol w="3060000">
                    <a:extLst>
                      <a:ext uri="{9D8B030D-6E8A-4147-A177-3AD203B41FA5}">
                        <a16:colId xmlns:a16="http://schemas.microsoft.com/office/drawing/2014/main" val="20000"/>
                      </a:ext>
                    </a:extLst>
                  </a:gridCol>
                  <a:gridCol w="1440000">
                    <a:extLst>
                      <a:ext uri="{9D8B030D-6E8A-4147-A177-3AD203B41FA5}">
                        <a16:colId xmlns:a16="http://schemas.microsoft.com/office/drawing/2014/main" val="20001"/>
                      </a:ext>
                    </a:extLst>
                  </a:gridCol>
                  <a:gridCol w="1440000">
                    <a:extLst>
                      <a:ext uri="{9D8B030D-6E8A-4147-A177-3AD203B41FA5}">
                        <a16:colId xmlns:a16="http://schemas.microsoft.com/office/drawing/2014/main" val="20002"/>
                      </a:ext>
                    </a:extLst>
                  </a:gridCol>
                  <a:gridCol w="540000">
                    <a:extLst>
                      <a:ext uri="{9D8B030D-6E8A-4147-A177-3AD203B41FA5}">
                        <a16:colId xmlns:a16="http://schemas.microsoft.com/office/drawing/2014/main" val="20003"/>
                      </a:ext>
                    </a:extLst>
                  </a:gridCol>
                  <a:gridCol w="540000">
                    <a:extLst>
                      <a:ext uri="{9D8B030D-6E8A-4147-A177-3AD203B41FA5}">
                        <a16:colId xmlns:a16="http://schemas.microsoft.com/office/drawing/2014/main" val="20004"/>
                      </a:ext>
                    </a:extLst>
                  </a:gridCol>
                  <a:gridCol w="540000">
                    <a:extLst>
                      <a:ext uri="{9D8B030D-6E8A-4147-A177-3AD203B41FA5}">
                        <a16:colId xmlns:a16="http://schemas.microsoft.com/office/drawing/2014/main" val="20005"/>
                      </a:ext>
                    </a:extLst>
                  </a:gridCol>
                </a:tblGrid>
                <a:tr h="540000">
                  <a:tc>
                    <a:txBody>
                      <a:bodyPr/>
                      <a:lstStyle/>
                      <a:p>
                        <a:pPr algn="r" fontAlgn="b">
                          <a:defRPr spc="50"/>
                        </a:pPr>
                        <a:endParaRPr sz="800" dirty="0"/>
                      </a:p>
                    </a:txBody>
                    <a:tcPr marL="72000" marR="72000" marT="0" marB="0" anchor="b">
                      <a:lnL>
                        <a:noFill/>
                      </a:lnL>
                      <a:lnR>
                        <a:noFill/>
                      </a:lnR>
                      <a:lnT>
                        <a:noFill/>
                      </a:lnT>
                      <a:lnB>
                        <a:solidFill>
                          <a:srgbClr val="DDDDDD"/>
                        </a:solidFill>
                        <a:prstDash val="solid"/>
                        <a:round/>
                        <a:headEnd type="none" w="med" len="med"/>
                        <a:tailEnd type="none" w="med" len="med"/>
                      </a:lnB>
                    </a:tcPr>
                  </a:tc>
                  <a:tc>
                    <a:txBody>
                      <a:bodyPr/>
                      <a:lstStyle/>
                      <a:p>
                        <a:pPr algn="r" fontAlgn="b">
                          <a:defRPr spc="50"/>
                        </a:pPr>
                        <a:endParaRPr sz="800" dirty="0"/>
                      </a:p>
                    </a:txBody>
                    <a:tcPr marL="72000" marR="72000" marT="0" marB="0" anchor="b">
                      <a:lnL>
                        <a:noFill/>
                      </a:lnL>
                      <a:lnR>
                        <a:noFill/>
                      </a:lnR>
                      <a:lnT>
                        <a:noFill/>
                      </a:lnT>
                      <a:lnB>
                        <a:solidFill>
                          <a:srgbClr val="DDDDDD"/>
                        </a:solidFill>
                        <a:prstDash val="solid"/>
                        <a:round/>
                        <a:headEnd type="none" w="med" len="med"/>
                        <a:tailEnd type="none" w="med" len="med"/>
                      </a:lnB>
                    </a:tcPr>
                  </a:tc>
                  <a:tc>
                    <a:txBody>
                      <a:bodyPr/>
                      <a:lstStyle/>
                      <a:p>
                        <a:pPr algn="r" fontAlgn="b">
                          <a:defRPr spc="50"/>
                        </a:pPr>
                        <a:endParaRPr sz="800" dirty="0"/>
                      </a:p>
                    </a:txBody>
                    <a:tcPr marL="72000" marR="72000" marT="0" marB="0" anchor="b">
                      <a:lnL>
                        <a:noFill/>
                      </a:lnL>
                      <a:lnR>
                        <a:noFill/>
                      </a:lnR>
                      <a:lnT>
                        <a:noFill/>
                      </a:lnT>
                      <a:lnB>
                        <a:solidFill>
                          <a:srgbClr val="DDDDDD"/>
                        </a:solidFill>
                        <a:prstDash val="solid"/>
                        <a:round/>
                        <a:headEnd type="none" w="med" len="med"/>
                        <a:tailEnd type="none" w="med" len="med"/>
                      </a:lnB>
                    </a:tcPr>
                  </a:tc>
                  <a:tc>
                    <a:txBody>
                      <a:bodyPr/>
                      <a:lstStyle/>
                      <a:p>
                        <a:pPr algn="r" fontAlgn="b">
                          <a:defRPr spc="50"/>
                        </a:pPr>
                        <a:endParaRPr sz="800" dirty="0"/>
                      </a:p>
                    </a:txBody>
                    <a:tcPr marL="72000" marR="72000" marT="0" marB="0" anchor="b">
                      <a:lnL>
                        <a:noFill/>
                      </a:lnL>
                      <a:lnR>
                        <a:noFill/>
                      </a:lnR>
                      <a:lnT>
                        <a:noFill/>
                      </a:lnT>
                      <a:lnB>
                        <a:solidFill>
                          <a:srgbClr val="DDDDDD"/>
                        </a:solidFill>
                        <a:prstDash val="solid"/>
                        <a:round/>
                        <a:headEnd type="none" w="med" len="med"/>
                        <a:tailEnd type="none" w="med" len="med"/>
                      </a:lnB>
                    </a:tcPr>
                  </a:tc>
                  <a:tc>
                    <a:txBody>
                      <a:bodyPr/>
                      <a:lstStyle/>
                      <a:p>
                        <a:pPr algn="r" fontAlgn="b">
                          <a:defRPr spc="50"/>
                        </a:pPr>
                        <a:endParaRPr sz="800" dirty="0"/>
                      </a:p>
                    </a:txBody>
                    <a:tcPr marL="72000" marR="72000" marT="0" marB="0" anchor="b">
                      <a:lnL>
                        <a:noFill/>
                      </a:lnL>
                      <a:lnR>
                        <a:noFill/>
                      </a:lnR>
                      <a:lnT>
                        <a:noFill/>
                      </a:lnT>
                      <a:lnB>
                        <a:solidFill>
                          <a:srgbClr val="DDDDDD"/>
                        </a:solidFill>
                        <a:prstDash val="solid"/>
                        <a:round/>
                        <a:headEnd type="none" w="med" len="med"/>
                        <a:tailEnd type="none" w="med" len="med"/>
                      </a:lnB>
                    </a:tcPr>
                  </a:tc>
                  <a:tc>
                    <a:txBody>
                      <a:bodyPr/>
                      <a:lstStyle/>
                      <a:p>
                        <a:pPr algn="r" fontAlgn="b">
                          <a:defRPr spc="50"/>
                        </a:pPr>
                        <a:endParaRPr sz="800" dirty="0"/>
                      </a:p>
                    </a:txBody>
                    <a:tcPr marL="72000" marR="72000" marT="0" marB="0" anchor="b">
                      <a:lnL>
                        <a:noFill/>
                      </a:lnL>
                      <a:lnR>
                        <a:noFill/>
                      </a:lnR>
                      <a:lnT>
                        <a:noFill/>
                      </a:lnT>
                      <a:lnB>
                        <a:solidFill>
                          <a:srgbClr val="DDDDDD"/>
                        </a:solidFill>
                        <a:prstDash val="solid"/>
                        <a:round/>
                        <a:headEnd type="none" w="med" len="med"/>
                        <a:tailEnd type="none" w="med" len="med"/>
                      </a:lnB>
                    </a:tcPr>
                  </a:tc>
                  <a:extLst>
                    <a:ext uri="{0D108BD9-81ED-4DB2-BD59-A6C34878D82A}">
                      <a16:rowId xmlns:a16="http://schemas.microsoft.com/office/drawing/2014/main" val="10000"/>
                    </a:ext>
                  </a:extLst>
                </a:tr>
                <a:tr h="540000">
                  <a:tc>
                    <a:txBody>
                      <a:bodyPr/>
                      <a:lstStyle/>
                      <a:p>
                        <a:pPr algn="r" fontAlgn="ctr">
                          <a:defRPr spc="50"/>
                        </a:pPr>
                        <a:endParaRPr sz="900" dirty="0"/>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ctr">
                          <a:defRPr spc="50"/>
                        </a:pPr>
                        <a:endParaRPr sz="900" dirty="0"/>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ctr">
                          <a:defRPr spc="50"/>
                        </a:pPr>
                        <a:endParaRPr sz="900" dirty="0"/>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ctr">
                          <a:defRPr spc="50"/>
                        </a:pPr>
                        <a:r>
                          <a:rPr lang="en-GB" sz="900" spc="50" noProof="1"/>
                          <a:t>5.3</a:t>
                        </a:r>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ctr">
                          <a:defRPr spc="50"/>
                        </a:pPr>
                        <a:r>
                          <a:rPr lang="en-GB" sz="900" spc="50" noProof="1"/>
                          <a:t>5.3</a:t>
                        </a:r>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ctr">
                          <a:defRPr spc="50"/>
                        </a:pPr>
                        <a:r>
                          <a:rPr lang="en-GB" sz="900" spc="50" noProof="1"/>
                          <a:t>5.5</a:t>
                        </a:r>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extLst>
                    <a:ext uri="{0D108BD9-81ED-4DB2-BD59-A6C34878D82A}">
                      <a16:rowId xmlns:a16="http://schemas.microsoft.com/office/drawing/2014/main" val="10001"/>
                    </a:ext>
                  </a:extLst>
                </a:tr>
                <a:tr h="540000">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r>
                          <a:rPr lang="en-GB" sz="900" spc="50" noProof="1"/>
                          <a:t>5.4</a:t>
                        </a:r>
                      </a:p>
                    </a:txBody>
                    <a:tcPr marL="72000" marR="72000" marT="0" marB="0" anchor="ctr">
                      <a:lnL>
                        <a:noFill/>
                      </a:lnL>
                      <a:lnR>
                        <a:noFill/>
                      </a:lnR>
                      <a:lnT>
                        <a:noFill/>
                      </a:lnT>
                      <a:lnB>
                        <a:noFill/>
                      </a:lnB>
                    </a:tcPr>
                  </a:tc>
                  <a:tc>
                    <a:txBody>
                      <a:bodyPr/>
                      <a:lstStyle/>
                      <a:p>
                        <a:pPr algn="r" fontAlgn="ctr">
                          <a:defRPr spc="50"/>
                        </a:pPr>
                        <a:r>
                          <a:rPr lang="en-GB" sz="900" spc="50" noProof="1"/>
                          <a:t>5.4</a:t>
                        </a:r>
                      </a:p>
                    </a:txBody>
                    <a:tcPr marL="72000" marR="72000" marT="0" marB="0" anchor="ctr">
                      <a:lnL>
                        <a:noFill/>
                      </a:lnL>
                      <a:lnR>
                        <a:noFill/>
                      </a:lnR>
                      <a:lnT>
                        <a:noFill/>
                      </a:lnT>
                      <a:lnB>
                        <a:noFill/>
                      </a:lnB>
                    </a:tcPr>
                  </a:tc>
                  <a:tc>
                    <a:txBody>
                      <a:bodyPr/>
                      <a:lstStyle/>
                      <a:p>
                        <a:pPr algn="r" fontAlgn="ctr">
                          <a:defRPr spc="50"/>
                        </a:pPr>
                        <a:r>
                          <a:rPr lang="en-GB" sz="900" spc="50" noProof="1"/>
                          <a:t>5.6</a:t>
                        </a:r>
                      </a:p>
                    </a:txBody>
                    <a:tcPr marL="72000" marR="72000" marT="0" marB="0" anchor="ctr">
                      <a:lnL>
                        <a:noFill/>
                      </a:lnL>
                      <a:lnR>
                        <a:noFill/>
                      </a:lnR>
                      <a:lnT>
                        <a:noFill/>
                      </a:lnT>
                      <a:lnB>
                        <a:noFill/>
                      </a:lnB>
                    </a:tcPr>
                  </a:tc>
                  <a:extLst>
                    <a:ext uri="{0D108BD9-81ED-4DB2-BD59-A6C34878D82A}">
                      <a16:rowId xmlns:a16="http://schemas.microsoft.com/office/drawing/2014/main" val="10002"/>
                    </a:ext>
                  </a:extLst>
                </a:tr>
                <a:tr h="540000">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r>
                          <a:rPr lang="en-GB" sz="900" spc="50" noProof="1"/>
                          <a:t>5.8</a:t>
                        </a:r>
                      </a:p>
                    </a:txBody>
                    <a:tcPr marL="72000" marR="72000" marT="0" marB="0" anchor="ctr">
                      <a:lnL>
                        <a:noFill/>
                      </a:lnL>
                      <a:lnR>
                        <a:noFill/>
                      </a:lnR>
                      <a:lnT>
                        <a:noFill/>
                      </a:lnT>
                      <a:lnB>
                        <a:noFill/>
                      </a:lnB>
                    </a:tcPr>
                  </a:tc>
                  <a:tc>
                    <a:txBody>
                      <a:bodyPr/>
                      <a:lstStyle/>
                      <a:p>
                        <a:pPr algn="r" fontAlgn="ctr">
                          <a:defRPr spc="50"/>
                        </a:pPr>
                        <a:r>
                          <a:rPr lang="en-GB" sz="900" spc="50" noProof="1"/>
                          <a:t>5.7</a:t>
                        </a:r>
                      </a:p>
                    </a:txBody>
                    <a:tcPr marL="72000" marR="72000" marT="0" marB="0" anchor="ctr">
                      <a:lnL>
                        <a:noFill/>
                      </a:lnL>
                      <a:lnR>
                        <a:noFill/>
                      </a:lnR>
                      <a:lnT>
                        <a:noFill/>
                      </a:lnT>
                      <a:lnB>
                        <a:noFill/>
                      </a:lnB>
                    </a:tcPr>
                  </a:tc>
                  <a:tc>
                    <a:txBody>
                      <a:bodyPr/>
                      <a:lstStyle/>
                      <a:p>
                        <a:pPr algn="r" fontAlgn="ctr">
                          <a:defRPr spc="50"/>
                        </a:pPr>
                        <a:r>
                          <a:rPr lang="en-GB" sz="900" spc="50" noProof="1"/>
                          <a:t>5.9</a:t>
                        </a:r>
                      </a:p>
                    </a:txBody>
                    <a:tcPr marL="72000" marR="72000" marT="0" marB="0" anchor="ctr">
                      <a:lnL>
                        <a:noFill/>
                      </a:lnL>
                      <a:lnR>
                        <a:noFill/>
                      </a:lnR>
                      <a:lnT>
                        <a:noFill/>
                      </a:lnT>
                      <a:lnB>
                        <a:noFill/>
                      </a:lnB>
                    </a:tcPr>
                  </a:tc>
                  <a:extLst>
                    <a:ext uri="{0D108BD9-81ED-4DB2-BD59-A6C34878D82A}">
                      <a16:rowId xmlns:a16="http://schemas.microsoft.com/office/drawing/2014/main" val="10003"/>
                    </a:ext>
                  </a:extLst>
                </a:tr>
                <a:tr h="540000">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r>
                          <a:rPr lang="en-GB" sz="900" spc="50" noProof="1"/>
                          <a:t>5.6</a:t>
                        </a:r>
                      </a:p>
                    </a:txBody>
                    <a:tcPr marL="72000" marR="72000" marT="0" marB="0" anchor="ctr">
                      <a:lnL>
                        <a:noFill/>
                      </a:lnL>
                      <a:lnR>
                        <a:noFill/>
                      </a:lnR>
                      <a:lnT>
                        <a:noFill/>
                      </a:lnT>
                      <a:lnB>
                        <a:noFill/>
                      </a:lnB>
                    </a:tcPr>
                  </a:tc>
                  <a:tc>
                    <a:txBody>
                      <a:bodyPr/>
                      <a:lstStyle/>
                      <a:p>
                        <a:pPr algn="r" fontAlgn="ctr">
                          <a:defRPr spc="50"/>
                        </a:pPr>
                        <a:r>
                          <a:rPr lang="en-GB" sz="900" spc="50" noProof="1"/>
                          <a:t>5.6</a:t>
                        </a:r>
                      </a:p>
                    </a:txBody>
                    <a:tcPr marL="72000" marR="72000" marT="0" marB="0" anchor="ctr">
                      <a:lnL>
                        <a:noFill/>
                      </a:lnL>
                      <a:lnR>
                        <a:noFill/>
                      </a:lnR>
                      <a:lnT>
                        <a:noFill/>
                      </a:lnT>
                      <a:lnB>
                        <a:noFill/>
                      </a:lnB>
                    </a:tcPr>
                  </a:tc>
                  <a:tc>
                    <a:txBody>
                      <a:bodyPr/>
                      <a:lstStyle/>
                      <a:p>
                        <a:pPr algn="r" fontAlgn="ctr">
                          <a:defRPr spc="50"/>
                        </a:pPr>
                        <a:r>
                          <a:rPr lang="en-GB" sz="900" spc="50" noProof="1"/>
                          <a:t>5.7</a:t>
                        </a:r>
                      </a:p>
                    </a:txBody>
                    <a:tcPr marL="72000" marR="72000" marT="0" marB="0" anchor="ctr">
                      <a:lnL>
                        <a:noFill/>
                      </a:lnL>
                      <a:lnR>
                        <a:noFill/>
                      </a:lnR>
                      <a:lnT>
                        <a:noFill/>
                      </a:lnT>
                      <a:lnB>
                        <a:noFill/>
                      </a:lnB>
                    </a:tcPr>
                  </a:tc>
                  <a:extLst>
                    <a:ext uri="{0D108BD9-81ED-4DB2-BD59-A6C34878D82A}">
                      <a16:rowId xmlns:a16="http://schemas.microsoft.com/office/drawing/2014/main" val="10004"/>
                    </a:ext>
                  </a:extLst>
                </a:tr>
                <a:tr h="540000">
                  <a:tc>
                    <a:txBody>
                      <a:bodyPr/>
                      <a:lstStyle/>
                      <a:p>
                        <a:pPr algn="r" fontAlgn="ctr">
                          <a:defRPr spc="50"/>
                        </a:pPr>
                        <a:endParaRPr sz="900" dirty="0"/>
                      </a:p>
                    </a:txBody>
                    <a:tcPr marL="72000" marR="72000" marT="0" marB="0" anchor="ctr">
                      <a:lnL>
                        <a:noFill/>
                      </a:lnL>
                      <a:lnR>
                        <a:noFill/>
                      </a:lnR>
                      <a:lnT>
                        <a:noFill/>
                      </a:lnT>
                      <a:lnB>
                        <a:solidFill>
                          <a:srgbClr val="DDDDDD"/>
                        </a:solidFill>
                        <a:prstDash val="solid"/>
                        <a:round/>
                        <a:headEnd type="none" w="med" len="med"/>
                        <a:tailEnd type="none" w="med" len="med"/>
                      </a:lnB>
                    </a:tcPr>
                  </a:tc>
                  <a:tc>
                    <a:txBody>
                      <a:bodyPr/>
                      <a:lstStyle/>
                      <a:p>
                        <a:pPr algn="r" fontAlgn="ctr">
                          <a:defRPr spc="50"/>
                        </a:pPr>
                        <a:endParaRPr sz="900" dirty="0"/>
                      </a:p>
                    </a:txBody>
                    <a:tcPr marL="72000" marR="72000" marT="0" marB="0" anchor="ctr">
                      <a:lnL>
                        <a:noFill/>
                      </a:lnL>
                      <a:lnR>
                        <a:noFill/>
                      </a:lnR>
                      <a:lnT>
                        <a:noFill/>
                      </a:lnT>
                      <a:lnB>
                        <a:solidFill>
                          <a:srgbClr val="DDDDDD"/>
                        </a:solidFill>
                        <a:prstDash val="solid"/>
                        <a:round/>
                        <a:headEnd type="none" w="med" len="med"/>
                        <a:tailEnd type="none" w="med" len="med"/>
                      </a:lnB>
                    </a:tcPr>
                  </a:tc>
                  <a:tc>
                    <a:txBody>
                      <a:bodyPr/>
                      <a:lstStyle/>
                      <a:p>
                        <a:pPr algn="r" fontAlgn="ctr">
                          <a:defRPr spc="50"/>
                        </a:pPr>
                        <a:endParaRPr sz="900" dirty="0"/>
                      </a:p>
                    </a:txBody>
                    <a:tcPr marL="72000" marR="72000" marT="0" marB="0" anchor="ctr">
                      <a:lnL>
                        <a:noFill/>
                      </a:lnL>
                      <a:lnR>
                        <a:noFill/>
                      </a:lnR>
                      <a:lnT>
                        <a:noFill/>
                      </a:lnT>
                      <a:lnB>
                        <a:solidFill>
                          <a:srgbClr val="DDDDDD"/>
                        </a:solidFill>
                        <a:prstDash val="solid"/>
                        <a:round/>
                        <a:headEnd type="none" w="med" len="med"/>
                        <a:tailEnd type="none" w="med" len="med"/>
                      </a:lnB>
                    </a:tcPr>
                  </a:tc>
                  <a:tc>
                    <a:txBody>
                      <a:bodyPr/>
                      <a:lstStyle/>
                      <a:p>
                        <a:pPr algn="r" fontAlgn="ctr">
                          <a:defRPr spc="50"/>
                        </a:pPr>
                        <a:r>
                          <a:rPr lang="en-GB" sz="900" spc="50" noProof="1"/>
                          <a:t>5.6</a:t>
                        </a:r>
                      </a:p>
                    </a:txBody>
                    <a:tcPr marL="72000" marR="72000" marT="0" marB="0" anchor="ctr">
                      <a:lnL>
                        <a:noFill/>
                      </a:lnL>
                      <a:lnR>
                        <a:noFill/>
                      </a:lnR>
                      <a:lnT>
                        <a:noFill/>
                      </a:lnT>
                      <a:lnB>
                        <a:solidFill>
                          <a:srgbClr val="DDDDDD"/>
                        </a:solidFill>
                        <a:prstDash val="solid"/>
                        <a:round/>
                        <a:headEnd type="none" w="med" len="med"/>
                        <a:tailEnd type="none" w="med" len="med"/>
                      </a:lnB>
                    </a:tcPr>
                  </a:tc>
                  <a:tc>
                    <a:txBody>
                      <a:bodyPr/>
                      <a:lstStyle/>
                      <a:p>
                        <a:pPr algn="r" fontAlgn="ctr">
                          <a:defRPr spc="50"/>
                        </a:pPr>
                        <a:r>
                          <a:rPr lang="en-GB" sz="900" spc="50" noProof="1"/>
                          <a:t>5.6</a:t>
                        </a:r>
                      </a:p>
                    </a:txBody>
                    <a:tcPr marL="72000" marR="72000" marT="0" marB="0" anchor="ctr">
                      <a:lnL>
                        <a:noFill/>
                      </a:lnL>
                      <a:lnR>
                        <a:noFill/>
                      </a:lnR>
                      <a:lnT>
                        <a:noFill/>
                      </a:lnT>
                      <a:lnB>
                        <a:solidFill>
                          <a:srgbClr val="DDDDDD"/>
                        </a:solidFill>
                        <a:prstDash val="solid"/>
                        <a:round/>
                        <a:headEnd type="none" w="med" len="med"/>
                        <a:tailEnd type="none" w="med" len="med"/>
                      </a:lnB>
                    </a:tcPr>
                  </a:tc>
                  <a:tc>
                    <a:txBody>
                      <a:bodyPr/>
                      <a:lstStyle/>
                      <a:p>
                        <a:pPr algn="r" fontAlgn="ctr">
                          <a:defRPr spc="50"/>
                        </a:pPr>
                        <a:r>
                          <a:rPr lang="en-GB" sz="900" spc="50" noProof="1"/>
                          <a:t>5.7</a:t>
                        </a:r>
                      </a:p>
                    </a:txBody>
                    <a:tcPr marL="72000" marR="72000" marT="0" marB="0" anchor="ctr">
                      <a:lnL>
                        <a:noFill/>
                      </a:lnL>
                      <a:lnR>
                        <a:noFill/>
                      </a:lnR>
                      <a:lnT>
                        <a:noFill/>
                      </a:lnT>
                      <a:lnB>
                        <a:solidFill>
                          <a:srgbClr val="DDDDDD"/>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04" name="Cell_1_4_1_4"/>
            <p:cNvSpPr txBox="1"/>
            <p:nvPr/>
          </p:nvSpPr>
          <p:spPr>
            <a:xfrm>
              <a:off x="6660000" y="1296000"/>
              <a:ext cx="54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b">
              <a:normAutofit/>
            </a:bodyPr>
            <a:lstStyle/>
            <a:p>
              <a:pPr algn="r" fontAlgn="b">
                <a:defRPr spc="50"/>
              </a:pPr>
              <a:r>
                <a:rPr lang="en-GB" sz="800" b="1" spc="50" noProof="1"/>
                <a:t>2016</a:t>
              </a:r>
            </a:p>
          </p:txBody>
        </p:sp>
        <p:sp>
          <p:nvSpPr>
            <p:cNvPr id="105" name="Cell_1_5_1_5"/>
            <p:cNvSpPr txBox="1"/>
            <p:nvPr/>
          </p:nvSpPr>
          <p:spPr>
            <a:xfrm>
              <a:off x="7200000" y="1296000"/>
              <a:ext cx="54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b">
              <a:normAutofit/>
            </a:bodyPr>
            <a:lstStyle/>
            <a:p>
              <a:pPr algn="r" fontAlgn="b">
                <a:defRPr spc="50"/>
              </a:pPr>
              <a:r>
                <a:rPr lang="en-GB" sz="800" b="1" spc="50" noProof="1"/>
                <a:t>2015</a:t>
              </a:r>
            </a:p>
          </p:txBody>
        </p:sp>
        <p:sp>
          <p:nvSpPr>
            <p:cNvPr id="106" name="Cell_1_6_1_6"/>
            <p:cNvSpPr txBox="1"/>
            <p:nvPr/>
          </p:nvSpPr>
          <p:spPr>
            <a:xfrm>
              <a:off x="7740000" y="1296000"/>
              <a:ext cx="54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b">
              <a:normAutofit/>
            </a:bodyPr>
            <a:lstStyle/>
            <a:p>
              <a:pPr algn="r" fontAlgn="b">
                <a:defRPr spc="50"/>
              </a:pPr>
              <a:r>
                <a:rPr lang="en-GB" sz="800" b="1" spc="50" noProof="1"/>
                <a:t>GR</a:t>
              </a:r>
            </a:p>
          </p:txBody>
        </p:sp>
        <p:sp>
          <p:nvSpPr>
            <p:cNvPr id="201" name="Cell_2_1_2_1"/>
            <p:cNvSpPr txBox="1"/>
            <p:nvPr/>
          </p:nvSpPr>
          <p:spPr>
            <a:xfrm>
              <a:off x="720000" y="1836000"/>
              <a:ext cx="306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r" fontAlgn="ctr">
                <a:defRPr spc="50"/>
              </a:pPr>
              <a:r>
                <a:rPr lang="en-GB" sz="900" spc="50" noProof="1"/>
                <a:t>Barnen har möjlighet att ingå i mindre och större grupper under delar av dagen</a:t>
              </a:r>
            </a:p>
          </p:txBody>
        </p:sp>
        <p:sp>
          <p:nvSpPr>
            <p:cNvPr id="301" name="Cell_3_1_3_1"/>
            <p:cNvSpPr txBox="1"/>
            <p:nvPr/>
          </p:nvSpPr>
          <p:spPr>
            <a:xfrm>
              <a:off x="720000" y="2376000"/>
              <a:ext cx="306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r" fontAlgn="ctr">
                <a:defRPr spc="50"/>
              </a:pPr>
              <a:r>
                <a:rPr lang="en-GB" sz="900" spc="50" noProof="1"/>
                <a:t>Barnen har möjlighet att ha inflytande på verksamhetens innehåll</a:t>
              </a:r>
            </a:p>
          </p:txBody>
        </p:sp>
        <p:sp>
          <p:nvSpPr>
            <p:cNvPr id="401" name="Cell_4_1_4_1"/>
            <p:cNvSpPr txBox="1"/>
            <p:nvPr/>
          </p:nvSpPr>
          <p:spPr>
            <a:xfrm>
              <a:off x="720000" y="2916000"/>
              <a:ext cx="306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r" fontAlgn="ctr">
                <a:defRPr spc="50"/>
              </a:pPr>
              <a:r>
                <a:rPr lang="en-GB" sz="900" spc="50" noProof="1"/>
                <a:t>Barnen ska lära sig hur man fungerar tillsammans i en grupp</a:t>
              </a:r>
            </a:p>
          </p:txBody>
        </p:sp>
        <p:sp>
          <p:nvSpPr>
            <p:cNvPr id="501" name="Cell_5_1_5_1"/>
            <p:cNvSpPr txBox="1"/>
            <p:nvPr/>
          </p:nvSpPr>
          <p:spPr>
            <a:xfrm>
              <a:off x="720000" y="3456000"/>
              <a:ext cx="306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r" fontAlgn="ctr">
                <a:defRPr spc="50"/>
              </a:pPr>
              <a:r>
                <a:rPr lang="en-GB" sz="900" spc="50" noProof="1"/>
                <a:t>Barnen ska känna glädjen av att lära sig och känna att de behövs i gruppen</a:t>
              </a:r>
            </a:p>
          </p:txBody>
        </p:sp>
        <p:sp>
          <p:nvSpPr>
            <p:cNvPr id="601" name="Cell_6_1_6_1"/>
            <p:cNvSpPr txBox="1"/>
            <p:nvPr/>
          </p:nvSpPr>
          <p:spPr>
            <a:xfrm>
              <a:off x="720000" y="3996000"/>
              <a:ext cx="306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r" fontAlgn="ctr">
                <a:defRPr spc="50"/>
              </a:pPr>
              <a:r>
                <a:rPr lang="en-GB" sz="900" spc="50" noProof="1"/>
                <a:t>Barnen ska kunna byta mellan olika aktiviteter under dagen</a:t>
              </a:r>
            </a:p>
          </p:txBody>
        </p:sp>
        <p:graphicFrame>
          <p:nvGraphicFramePr>
            <p:cNvPr id="3" name="Chart_2_2_2_3"/>
            <p:cNvGraphicFramePr>
              <a:graphicFrameLocks/>
            </p:cNvGraphicFramePr>
            <p:nvPr/>
          </p:nvGraphicFramePr>
          <p:xfrm>
            <a:off x="3780000" y="1836000"/>
            <a:ext cx="2880000" cy="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003" name="Chart_3_2_3_3"/>
            <p:cNvGraphicFramePr>
              <a:graphicFrameLocks/>
            </p:cNvGraphicFramePr>
            <p:nvPr/>
          </p:nvGraphicFramePr>
          <p:xfrm>
            <a:off x="3780000" y="2376000"/>
            <a:ext cx="2880000" cy="54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004" name="Chart_4_2_4_3"/>
            <p:cNvGraphicFramePr>
              <a:graphicFrameLocks/>
            </p:cNvGraphicFramePr>
            <p:nvPr/>
          </p:nvGraphicFramePr>
          <p:xfrm>
            <a:off x="3780000" y="2916000"/>
            <a:ext cx="2880000" cy="54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005" name="Chart_5_2_5_3"/>
            <p:cNvGraphicFramePr>
              <a:graphicFrameLocks/>
            </p:cNvGraphicFramePr>
            <p:nvPr/>
          </p:nvGraphicFramePr>
          <p:xfrm>
            <a:off x="3780000" y="3456000"/>
            <a:ext cx="2880000" cy="54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006" name="Chart_6_2_6_3"/>
            <p:cNvGraphicFramePr>
              <a:graphicFrameLocks/>
            </p:cNvGraphicFramePr>
            <p:nvPr/>
          </p:nvGraphicFramePr>
          <p:xfrm>
            <a:off x="3780000" y="3996000"/>
            <a:ext cx="2880000" cy="2700000"/>
          </p:xfrm>
          <a:graphic>
            <a:graphicData uri="http://schemas.openxmlformats.org/drawingml/2006/chart">
              <c:chart xmlns:c="http://schemas.openxmlformats.org/drawingml/2006/chart" xmlns:r="http://schemas.openxmlformats.org/officeDocument/2006/relationships" r:id="rId6"/>
            </a:graphicData>
          </a:graphic>
        </p:graphicFrame>
      </p:grpSp>
      <p:grpSp>
        <p:nvGrpSpPr>
          <p:cNvPr id="12" name="Grupp 11"/>
          <p:cNvGrpSpPr/>
          <p:nvPr/>
        </p:nvGrpSpPr>
        <p:grpSpPr>
          <a:xfrm>
            <a:off x="3713020" y="1644568"/>
            <a:ext cx="2982979" cy="398954"/>
            <a:chOff x="3713020" y="1644568"/>
            <a:chExt cx="2982979" cy="398954"/>
          </a:xfrm>
        </p:grpSpPr>
        <p:pic>
          <p:nvPicPr>
            <p:cNvPr id="11" name="Bildobjekt 10"/>
            <p:cNvPicPr>
              <a:picLocks noChangeAspect="1"/>
            </p:cNvPicPr>
            <p:nvPr/>
          </p:nvPicPr>
          <p:blipFill>
            <a:blip r:embed="rId7"/>
            <a:stretch>
              <a:fillRect/>
            </a:stretch>
          </p:blipFill>
          <p:spPr>
            <a:xfrm>
              <a:off x="3713020" y="1644568"/>
              <a:ext cx="2637744" cy="196125"/>
            </a:xfrm>
            <a:prstGeom prst="rect">
              <a:avLst/>
            </a:prstGeom>
          </p:spPr>
        </p:pic>
        <p:pic>
          <p:nvPicPr>
            <p:cNvPr id="5" name="Bildobjekt 4"/>
            <p:cNvPicPr>
              <a:picLocks noChangeAspect="1"/>
            </p:cNvPicPr>
            <p:nvPr/>
          </p:nvPicPr>
          <p:blipFill>
            <a:blip r:embed="rId8"/>
            <a:stretch>
              <a:fillRect/>
            </a:stretch>
          </p:blipFill>
          <p:spPr>
            <a:xfrm>
              <a:off x="3816002" y="1808699"/>
              <a:ext cx="2879997" cy="234823"/>
            </a:xfrm>
            <a:prstGeom prst="rect">
              <a:avLst/>
            </a:prstGeom>
          </p:spPr>
        </p:pic>
      </p:grpSp>
    </p:spTree>
    <p:extLst>
      <p:ext uri="{BB962C8B-B14F-4D97-AF65-F5344CB8AC3E}">
        <p14:creationId xmlns:p14="http://schemas.microsoft.com/office/powerpoint/2010/main" val="369014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Resultat per fråga</a:t>
              </a:r>
            </a:p>
          </p:txBody>
        </p:sp>
      </p:grpSp>
      <p:sp>
        <p:nvSpPr>
          <p:cNvPr id="19" name="Title2Left"/>
          <p:cNvSpPr txBox="1"/>
          <p:nvPr/>
        </p:nvSpPr>
        <p:spPr>
          <a:xfrm>
            <a:off x="720000" y="765899"/>
            <a:ext cx="8645942" cy="828650"/>
          </a:xfrm>
          <a:prstGeom prst="rect">
            <a:avLst/>
          </a:prstGeom>
          <a:noFill/>
        </p:spPr>
        <p:txBody>
          <a:bodyPr vertOverflow="clip" wrap="square" lIns="0" tIns="0" rIns="0" bIns="0" rtlCol="0" anchor="t"/>
          <a:lstStyle/>
          <a:p>
            <a:r>
              <a:rPr lang="sv-SE" sz="1400" spc="50" noProof="1">
                <a:solidFill>
                  <a:schemeClr val="tx1">
                    <a:lumMod val="75000"/>
                    <a:lumOff val="25000"/>
                  </a:schemeClr>
                </a:solidFill>
              </a:rPr>
              <a:t>Här visas resultat per fråga, dvs andelen av alla svarande som valt respektive svarsalternativ. </a:t>
            </a:r>
            <a:br/>
            <a:r>
              <a:rPr lang="sv-SE" sz="1400" spc="50" noProof="1">
                <a:solidFill>
                  <a:schemeClr val="tx1">
                    <a:lumMod val="75000"/>
                    <a:lumOff val="25000"/>
                  </a:schemeClr>
                </a:solidFill>
              </a:rPr>
              <a:t>I kolumnen till höger visas frågans medelvärde för detta år, förra årets undersökning samt medelvärdet för GR.</a:t>
            </a:r>
            <a:endParaRPr sz="1400" dirty="0">
              <a:solidFill>
                <a:schemeClr val="tx1">
                  <a:lumMod val="75000"/>
                  <a:lumOff val="25000"/>
                </a:schemeClr>
              </a:solidFill>
            </a:endParaRPr>
          </a:p>
        </p:txBody>
      </p:sp>
      <p:grpSp>
        <p:nvGrpSpPr>
          <p:cNvPr id="70" name="Footer"/>
          <p:cNvGrpSpPr/>
          <p:nvPr/>
        </p:nvGrpSpPr>
        <p:grpSpPr>
          <a:xfrm>
            <a:off x="108000" y="6372000"/>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Göteborg</a:t>
              </a:r>
              <a:br/>
              <a:r>
                <a:rPr lang="en-GB" sz="1050" spc="50" noProof="1">
                  <a:solidFill>
                    <a:schemeClr val="tx1">
                      <a:lumMod val="249351"/>
                    </a:schemeClr>
                  </a:solidFill>
                </a:rPr>
                <a:t>och bygger på svar från 11730 vårdnadshavare av 20938 möjliga, dvs 56.0%</a:t>
              </a: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338618"/>
            <a:ext cx="8460000" cy="1072024"/>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100" i="1" spc="50" noProof="1">
                  <a:solidFill>
                    <a:schemeClr val="tx1">
                      <a:lumMod val="166234"/>
                    </a:schemeClr>
                  </a:solidFill>
                </a:rPr>
                <a:t>Varje färgat fält motsvarar ett svarsalternativ. I fältet visas procentandelen av de svarande som har valt det svarsalternativet.</a:t>
              </a:r>
              <a:br/>
              <a:r>
                <a:rPr lang="en-GB" sz="1100" i="1" spc="50" noProof="1">
                  <a:solidFill>
                    <a:schemeClr val="tx1">
                      <a:lumMod val="166234"/>
                    </a:schemeClr>
                  </a:solidFill>
                </a:rPr>
                <a:t>I tabellen bredvid stapeldiagrammet redovisas medelvärde för varje fråga, det vill säga ett genomsnittsvärde för alla vårdnadshavares svar. Värdet kan enkelt jämföras med andra medelvärden. Medelvärdet kan i denna undersökning ligga mellan 1 och 7 och ju högre värde desto mer nöjda vårdnadshavare.</a:t>
              </a:r>
            </a:p>
          </p:txBody>
        </p:sp>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6" name="BodyContent"/>
          <p:cNvGrpSpPr/>
          <p:nvPr/>
        </p:nvGrpSpPr>
        <p:grpSpPr>
          <a:xfrm>
            <a:off x="720000" y="1976007"/>
            <a:ext cx="8136000" cy="4356000"/>
            <a:chOff x="720000" y="1296000"/>
            <a:chExt cx="8136000" cy="4356000"/>
          </a:xfrm>
        </p:grpSpPr>
        <p:graphicFrame>
          <p:nvGraphicFramePr>
            <p:cNvPr id="5002" name="BodyContentTable"/>
            <p:cNvGraphicFramePr>
              <a:graphicFrameLocks/>
            </p:cNvGraphicFramePr>
            <p:nvPr/>
          </p:nvGraphicFramePr>
          <p:xfrm>
            <a:off x="720000" y="1296000"/>
            <a:ext cx="8136000" cy="4356000"/>
          </p:xfrm>
          <a:graphic>
            <a:graphicData uri="http://schemas.openxmlformats.org/drawingml/2006/table">
              <a:tbl>
                <a:tblPr/>
                <a:tblGrid>
                  <a:gridCol w="3060000">
                    <a:extLst>
                      <a:ext uri="{9D8B030D-6E8A-4147-A177-3AD203B41FA5}">
                        <a16:colId xmlns:a16="http://schemas.microsoft.com/office/drawing/2014/main" val="20000"/>
                      </a:ext>
                    </a:extLst>
                  </a:gridCol>
                  <a:gridCol w="1440000">
                    <a:extLst>
                      <a:ext uri="{9D8B030D-6E8A-4147-A177-3AD203B41FA5}">
                        <a16:colId xmlns:a16="http://schemas.microsoft.com/office/drawing/2014/main" val="20001"/>
                      </a:ext>
                    </a:extLst>
                  </a:gridCol>
                  <a:gridCol w="1440000">
                    <a:extLst>
                      <a:ext uri="{9D8B030D-6E8A-4147-A177-3AD203B41FA5}">
                        <a16:colId xmlns:a16="http://schemas.microsoft.com/office/drawing/2014/main" val="20002"/>
                      </a:ext>
                    </a:extLst>
                  </a:gridCol>
                  <a:gridCol w="540000">
                    <a:extLst>
                      <a:ext uri="{9D8B030D-6E8A-4147-A177-3AD203B41FA5}">
                        <a16:colId xmlns:a16="http://schemas.microsoft.com/office/drawing/2014/main" val="20003"/>
                      </a:ext>
                    </a:extLst>
                  </a:gridCol>
                  <a:gridCol w="540000">
                    <a:extLst>
                      <a:ext uri="{9D8B030D-6E8A-4147-A177-3AD203B41FA5}">
                        <a16:colId xmlns:a16="http://schemas.microsoft.com/office/drawing/2014/main" val="20004"/>
                      </a:ext>
                    </a:extLst>
                  </a:gridCol>
                  <a:gridCol w="540000">
                    <a:extLst>
                      <a:ext uri="{9D8B030D-6E8A-4147-A177-3AD203B41FA5}">
                        <a16:colId xmlns:a16="http://schemas.microsoft.com/office/drawing/2014/main" val="20005"/>
                      </a:ext>
                    </a:extLst>
                  </a:gridCol>
                </a:tblGrid>
                <a:tr h="540000">
                  <a:tc>
                    <a:txBody>
                      <a:bodyPr/>
                      <a:lstStyle/>
                      <a:p>
                        <a:pPr algn="r" fontAlgn="b">
                          <a:defRPr spc="50"/>
                        </a:pPr>
                        <a:endParaRPr sz="800" dirty="0"/>
                      </a:p>
                    </a:txBody>
                    <a:tcPr marL="72000" marR="72000" marT="0" marB="0" anchor="b">
                      <a:lnL>
                        <a:noFill/>
                      </a:lnL>
                      <a:lnR>
                        <a:noFill/>
                      </a:lnR>
                      <a:lnT>
                        <a:noFill/>
                      </a:lnT>
                      <a:lnB>
                        <a:solidFill>
                          <a:srgbClr val="DDDDDD"/>
                        </a:solidFill>
                        <a:prstDash val="solid"/>
                        <a:round/>
                        <a:headEnd type="none" w="med" len="med"/>
                        <a:tailEnd type="none" w="med" len="med"/>
                      </a:lnB>
                    </a:tcPr>
                  </a:tc>
                  <a:tc>
                    <a:txBody>
                      <a:bodyPr/>
                      <a:lstStyle/>
                      <a:p>
                        <a:pPr algn="r" fontAlgn="b">
                          <a:defRPr spc="50"/>
                        </a:pPr>
                        <a:endParaRPr sz="800" dirty="0"/>
                      </a:p>
                    </a:txBody>
                    <a:tcPr marL="72000" marR="72000" marT="0" marB="0" anchor="b">
                      <a:lnL>
                        <a:noFill/>
                      </a:lnL>
                      <a:lnR>
                        <a:noFill/>
                      </a:lnR>
                      <a:lnT>
                        <a:noFill/>
                      </a:lnT>
                      <a:lnB>
                        <a:solidFill>
                          <a:srgbClr val="DDDDDD"/>
                        </a:solidFill>
                        <a:prstDash val="solid"/>
                        <a:round/>
                        <a:headEnd type="none" w="med" len="med"/>
                        <a:tailEnd type="none" w="med" len="med"/>
                      </a:lnB>
                    </a:tcPr>
                  </a:tc>
                  <a:tc>
                    <a:txBody>
                      <a:bodyPr/>
                      <a:lstStyle/>
                      <a:p>
                        <a:pPr algn="r" fontAlgn="b">
                          <a:defRPr spc="50"/>
                        </a:pPr>
                        <a:endParaRPr sz="800" dirty="0"/>
                      </a:p>
                    </a:txBody>
                    <a:tcPr marL="72000" marR="72000" marT="0" marB="0" anchor="b">
                      <a:lnL>
                        <a:noFill/>
                      </a:lnL>
                      <a:lnR>
                        <a:noFill/>
                      </a:lnR>
                      <a:lnT>
                        <a:noFill/>
                      </a:lnT>
                      <a:lnB>
                        <a:solidFill>
                          <a:srgbClr val="DDDDDD"/>
                        </a:solidFill>
                        <a:prstDash val="solid"/>
                        <a:round/>
                        <a:headEnd type="none" w="med" len="med"/>
                        <a:tailEnd type="none" w="med" len="med"/>
                      </a:lnB>
                    </a:tcPr>
                  </a:tc>
                  <a:tc>
                    <a:txBody>
                      <a:bodyPr/>
                      <a:lstStyle/>
                      <a:p>
                        <a:pPr algn="r" fontAlgn="b">
                          <a:defRPr spc="50"/>
                        </a:pPr>
                        <a:endParaRPr sz="800" dirty="0"/>
                      </a:p>
                    </a:txBody>
                    <a:tcPr marL="72000" marR="72000" marT="0" marB="0" anchor="b">
                      <a:lnL>
                        <a:noFill/>
                      </a:lnL>
                      <a:lnR>
                        <a:noFill/>
                      </a:lnR>
                      <a:lnT>
                        <a:noFill/>
                      </a:lnT>
                      <a:lnB>
                        <a:solidFill>
                          <a:srgbClr val="DDDDDD"/>
                        </a:solidFill>
                        <a:prstDash val="solid"/>
                        <a:round/>
                        <a:headEnd type="none" w="med" len="med"/>
                        <a:tailEnd type="none" w="med" len="med"/>
                      </a:lnB>
                    </a:tcPr>
                  </a:tc>
                  <a:tc>
                    <a:txBody>
                      <a:bodyPr/>
                      <a:lstStyle/>
                      <a:p>
                        <a:pPr algn="r" fontAlgn="b">
                          <a:defRPr spc="50"/>
                        </a:pPr>
                        <a:endParaRPr sz="800" dirty="0"/>
                      </a:p>
                    </a:txBody>
                    <a:tcPr marL="72000" marR="72000" marT="0" marB="0" anchor="b">
                      <a:lnL>
                        <a:noFill/>
                      </a:lnL>
                      <a:lnR>
                        <a:noFill/>
                      </a:lnR>
                      <a:lnT>
                        <a:noFill/>
                      </a:lnT>
                      <a:lnB>
                        <a:solidFill>
                          <a:srgbClr val="DDDDDD"/>
                        </a:solidFill>
                        <a:prstDash val="solid"/>
                        <a:round/>
                        <a:headEnd type="none" w="med" len="med"/>
                        <a:tailEnd type="none" w="med" len="med"/>
                      </a:lnB>
                    </a:tcPr>
                  </a:tc>
                  <a:tc>
                    <a:txBody>
                      <a:bodyPr/>
                      <a:lstStyle/>
                      <a:p>
                        <a:pPr algn="r" fontAlgn="b">
                          <a:defRPr spc="50"/>
                        </a:pPr>
                        <a:endParaRPr sz="800" dirty="0"/>
                      </a:p>
                    </a:txBody>
                    <a:tcPr marL="72000" marR="72000" marT="0" marB="0" anchor="b">
                      <a:lnL>
                        <a:noFill/>
                      </a:lnL>
                      <a:lnR>
                        <a:noFill/>
                      </a:lnR>
                      <a:lnT>
                        <a:noFill/>
                      </a:lnT>
                      <a:lnB>
                        <a:solidFill>
                          <a:srgbClr val="DDDDDD"/>
                        </a:solidFill>
                        <a:prstDash val="solid"/>
                        <a:round/>
                        <a:headEnd type="none" w="med" len="med"/>
                        <a:tailEnd type="none" w="med" len="med"/>
                      </a:lnB>
                    </a:tcPr>
                  </a:tc>
                  <a:extLst>
                    <a:ext uri="{0D108BD9-81ED-4DB2-BD59-A6C34878D82A}">
                      <a16:rowId xmlns:a16="http://schemas.microsoft.com/office/drawing/2014/main" val="10000"/>
                    </a:ext>
                  </a:extLst>
                </a:tr>
                <a:tr h="540000">
                  <a:tc>
                    <a:txBody>
                      <a:bodyPr/>
                      <a:lstStyle/>
                      <a:p>
                        <a:pPr algn="r" fontAlgn="ctr">
                          <a:defRPr spc="50"/>
                        </a:pPr>
                        <a:endParaRPr sz="900" dirty="0"/>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ctr">
                          <a:defRPr spc="50"/>
                        </a:pPr>
                        <a:endParaRPr sz="900" dirty="0"/>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ctr">
                          <a:defRPr spc="50"/>
                        </a:pPr>
                        <a:endParaRPr sz="900" dirty="0"/>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ctr">
                          <a:defRPr spc="50"/>
                        </a:pPr>
                        <a:r>
                          <a:rPr lang="en-GB" sz="900" spc="50" noProof="1"/>
                          <a:t>5.6</a:t>
                        </a:r>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ctr">
                          <a:defRPr spc="50"/>
                        </a:pPr>
                        <a:r>
                          <a:rPr lang="en-GB" sz="900" spc="50" noProof="1"/>
                          <a:t>5.6</a:t>
                        </a:r>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ctr">
                          <a:defRPr spc="50"/>
                        </a:pPr>
                        <a:r>
                          <a:rPr lang="en-GB" sz="900" spc="50" noProof="1"/>
                          <a:t>5.7</a:t>
                        </a:r>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extLst>
                    <a:ext uri="{0D108BD9-81ED-4DB2-BD59-A6C34878D82A}">
                      <a16:rowId xmlns:a16="http://schemas.microsoft.com/office/drawing/2014/main" val="10001"/>
                    </a:ext>
                  </a:extLst>
                </a:tr>
                <a:tr h="540000">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r>
                          <a:rPr lang="en-GB" sz="900" spc="50" noProof="1"/>
                          <a:t>5.3</a:t>
                        </a:r>
                      </a:p>
                    </a:txBody>
                    <a:tcPr marL="72000" marR="72000" marT="0" marB="0" anchor="ctr">
                      <a:lnL>
                        <a:noFill/>
                      </a:lnL>
                      <a:lnR>
                        <a:noFill/>
                      </a:lnR>
                      <a:lnT>
                        <a:noFill/>
                      </a:lnT>
                      <a:lnB>
                        <a:noFill/>
                      </a:lnB>
                    </a:tcPr>
                  </a:tc>
                  <a:tc>
                    <a:txBody>
                      <a:bodyPr/>
                      <a:lstStyle/>
                      <a:p>
                        <a:pPr algn="r" fontAlgn="ctr">
                          <a:defRPr spc="50"/>
                        </a:pPr>
                        <a:r>
                          <a:rPr lang="en-GB" sz="900" spc="50" noProof="1"/>
                          <a:t>5.2</a:t>
                        </a:r>
                      </a:p>
                    </a:txBody>
                    <a:tcPr marL="72000" marR="72000" marT="0" marB="0" anchor="ctr">
                      <a:lnL>
                        <a:noFill/>
                      </a:lnL>
                      <a:lnR>
                        <a:noFill/>
                      </a:lnR>
                      <a:lnT>
                        <a:noFill/>
                      </a:lnT>
                      <a:lnB>
                        <a:noFill/>
                      </a:lnB>
                    </a:tcPr>
                  </a:tc>
                  <a:tc>
                    <a:txBody>
                      <a:bodyPr/>
                      <a:lstStyle/>
                      <a:p>
                        <a:pPr algn="r" fontAlgn="ctr">
                          <a:defRPr spc="50"/>
                        </a:pPr>
                        <a:r>
                          <a:rPr lang="en-GB" sz="900" spc="50" noProof="1"/>
                          <a:t>5.5</a:t>
                        </a:r>
                      </a:p>
                    </a:txBody>
                    <a:tcPr marL="72000" marR="72000" marT="0" marB="0" anchor="ctr">
                      <a:lnL>
                        <a:noFill/>
                      </a:lnL>
                      <a:lnR>
                        <a:noFill/>
                      </a:lnR>
                      <a:lnT>
                        <a:noFill/>
                      </a:lnT>
                      <a:lnB>
                        <a:noFill/>
                      </a:lnB>
                    </a:tcPr>
                  </a:tc>
                  <a:extLst>
                    <a:ext uri="{0D108BD9-81ED-4DB2-BD59-A6C34878D82A}">
                      <a16:rowId xmlns:a16="http://schemas.microsoft.com/office/drawing/2014/main" val="10002"/>
                    </a:ext>
                  </a:extLst>
                </a:tr>
                <a:tr h="540000">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r>
                          <a:rPr lang="en-GB" sz="900" spc="50" noProof="1"/>
                          <a:t>5.3</a:t>
                        </a:r>
                      </a:p>
                    </a:txBody>
                    <a:tcPr marL="72000" marR="72000" marT="0" marB="0" anchor="ctr">
                      <a:lnL>
                        <a:noFill/>
                      </a:lnL>
                      <a:lnR>
                        <a:noFill/>
                      </a:lnR>
                      <a:lnT>
                        <a:noFill/>
                      </a:lnT>
                      <a:lnB>
                        <a:noFill/>
                      </a:lnB>
                    </a:tcPr>
                  </a:tc>
                  <a:tc>
                    <a:txBody>
                      <a:bodyPr/>
                      <a:lstStyle/>
                      <a:p>
                        <a:pPr algn="r" fontAlgn="ctr">
                          <a:defRPr spc="50"/>
                        </a:pPr>
                        <a:r>
                          <a:rPr lang="en-GB" sz="900" spc="50" noProof="1"/>
                          <a:t>5.2</a:t>
                        </a:r>
                      </a:p>
                    </a:txBody>
                    <a:tcPr marL="72000" marR="72000" marT="0" marB="0" anchor="ctr">
                      <a:lnL>
                        <a:noFill/>
                      </a:lnL>
                      <a:lnR>
                        <a:noFill/>
                      </a:lnR>
                      <a:lnT>
                        <a:noFill/>
                      </a:lnT>
                      <a:lnB>
                        <a:noFill/>
                      </a:lnB>
                    </a:tcPr>
                  </a:tc>
                  <a:tc>
                    <a:txBody>
                      <a:bodyPr/>
                      <a:lstStyle/>
                      <a:p>
                        <a:pPr algn="r" fontAlgn="ctr">
                          <a:defRPr spc="50"/>
                        </a:pPr>
                        <a:r>
                          <a:rPr lang="en-GB" sz="900" spc="50" noProof="1"/>
                          <a:t>5.4</a:t>
                        </a:r>
                      </a:p>
                    </a:txBody>
                    <a:tcPr marL="72000" marR="72000" marT="0" marB="0" anchor="ctr">
                      <a:lnL>
                        <a:noFill/>
                      </a:lnL>
                      <a:lnR>
                        <a:noFill/>
                      </a:lnR>
                      <a:lnT>
                        <a:noFill/>
                      </a:lnT>
                      <a:lnB>
                        <a:noFill/>
                      </a:lnB>
                    </a:tcPr>
                  </a:tc>
                  <a:extLst>
                    <a:ext uri="{0D108BD9-81ED-4DB2-BD59-A6C34878D82A}">
                      <a16:rowId xmlns:a16="http://schemas.microsoft.com/office/drawing/2014/main" val="10003"/>
                    </a:ext>
                  </a:extLst>
                </a:tr>
                <a:tr h="540000">
                  <a:tc>
                    <a:txBody>
                      <a:bodyPr/>
                      <a:lstStyle/>
                      <a:p>
                        <a:pPr algn="r" fontAlgn="ctr">
                          <a:defRPr spc="50"/>
                        </a:pPr>
                        <a:endParaRPr sz="900" dirty="0"/>
                      </a:p>
                    </a:txBody>
                    <a:tcPr marL="72000" marR="72000" marT="0" marB="0" anchor="ctr">
                      <a:lnL>
                        <a:noFill/>
                      </a:lnL>
                      <a:lnR>
                        <a:noFill/>
                      </a:lnR>
                      <a:lnT>
                        <a:noFill/>
                      </a:lnT>
                      <a:lnB>
                        <a:solidFill>
                          <a:srgbClr val="DDDDDD"/>
                        </a:solidFill>
                        <a:prstDash val="solid"/>
                        <a:round/>
                        <a:headEnd type="none" w="med" len="med"/>
                        <a:tailEnd type="none" w="med" len="med"/>
                      </a:lnB>
                    </a:tcPr>
                  </a:tc>
                  <a:tc>
                    <a:txBody>
                      <a:bodyPr/>
                      <a:lstStyle/>
                      <a:p>
                        <a:pPr algn="r" fontAlgn="ctr">
                          <a:defRPr spc="50"/>
                        </a:pPr>
                        <a:endParaRPr sz="900" dirty="0"/>
                      </a:p>
                    </a:txBody>
                    <a:tcPr marL="72000" marR="72000" marT="0" marB="0" anchor="ctr">
                      <a:lnL>
                        <a:noFill/>
                      </a:lnL>
                      <a:lnR>
                        <a:noFill/>
                      </a:lnR>
                      <a:lnT>
                        <a:noFill/>
                      </a:lnT>
                      <a:lnB>
                        <a:solidFill>
                          <a:srgbClr val="DDDDDD"/>
                        </a:solidFill>
                        <a:prstDash val="solid"/>
                        <a:round/>
                        <a:headEnd type="none" w="med" len="med"/>
                        <a:tailEnd type="none" w="med" len="med"/>
                      </a:lnB>
                    </a:tcPr>
                  </a:tc>
                  <a:tc>
                    <a:txBody>
                      <a:bodyPr/>
                      <a:lstStyle/>
                      <a:p>
                        <a:pPr algn="r" fontAlgn="ctr">
                          <a:defRPr spc="50"/>
                        </a:pPr>
                        <a:endParaRPr sz="900" dirty="0"/>
                      </a:p>
                    </a:txBody>
                    <a:tcPr marL="72000" marR="72000" marT="0" marB="0" anchor="ctr">
                      <a:lnL>
                        <a:noFill/>
                      </a:lnL>
                      <a:lnR>
                        <a:noFill/>
                      </a:lnR>
                      <a:lnT>
                        <a:noFill/>
                      </a:lnT>
                      <a:lnB>
                        <a:solidFill>
                          <a:srgbClr val="DDDDDD"/>
                        </a:solidFill>
                        <a:prstDash val="solid"/>
                        <a:round/>
                        <a:headEnd type="none" w="med" len="med"/>
                        <a:tailEnd type="none" w="med" len="med"/>
                      </a:lnB>
                    </a:tcPr>
                  </a:tc>
                  <a:tc>
                    <a:txBody>
                      <a:bodyPr/>
                      <a:lstStyle/>
                      <a:p>
                        <a:pPr algn="r" fontAlgn="ctr">
                          <a:defRPr spc="50"/>
                        </a:pPr>
                        <a:r>
                          <a:rPr lang="en-GB" sz="900" spc="50" noProof="1"/>
                          <a:t>5.8</a:t>
                        </a:r>
                      </a:p>
                    </a:txBody>
                    <a:tcPr marL="72000" marR="72000" marT="0" marB="0" anchor="ctr">
                      <a:lnL>
                        <a:noFill/>
                      </a:lnL>
                      <a:lnR>
                        <a:noFill/>
                      </a:lnR>
                      <a:lnT>
                        <a:noFill/>
                      </a:lnT>
                      <a:lnB>
                        <a:solidFill>
                          <a:srgbClr val="DDDDDD"/>
                        </a:solidFill>
                        <a:prstDash val="solid"/>
                        <a:round/>
                        <a:headEnd type="none" w="med" len="med"/>
                        <a:tailEnd type="none" w="med" len="med"/>
                      </a:lnB>
                    </a:tcPr>
                  </a:tc>
                  <a:tc>
                    <a:txBody>
                      <a:bodyPr/>
                      <a:lstStyle/>
                      <a:p>
                        <a:pPr algn="r" fontAlgn="ctr">
                          <a:defRPr spc="50"/>
                        </a:pPr>
                        <a:r>
                          <a:rPr lang="en-GB" sz="900" spc="50" noProof="1"/>
                          <a:t>5.7</a:t>
                        </a:r>
                      </a:p>
                    </a:txBody>
                    <a:tcPr marL="72000" marR="72000" marT="0" marB="0" anchor="ctr">
                      <a:lnL>
                        <a:noFill/>
                      </a:lnL>
                      <a:lnR>
                        <a:noFill/>
                      </a:lnR>
                      <a:lnT>
                        <a:noFill/>
                      </a:lnT>
                      <a:lnB>
                        <a:solidFill>
                          <a:srgbClr val="DDDDDD"/>
                        </a:solidFill>
                        <a:prstDash val="solid"/>
                        <a:round/>
                        <a:headEnd type="none" w="med" len="med"/>
                        <a:tailEnd type="none" w="med" len="med"/>
                      </a:lnB>
                    </a:tcPr>
                  </a:tc>
                  <a:tc>
                    <a:txBody>
                      <a:bodyPr/>
                      <a:lstStyle/>
                      <a:p>
                        <a:pPr algn="r" fontAlgn="ctr">
                          <a:defRPr spc="50"/>
                        </a:pPr>
                        <a:r>
                          <a:rPr lang="en-GB" sz="900" spc="50" noProof="1"/>
                          <a:t>5.9</a:t>
                        </a:r>
                      </a:p>
                    </a:txBody>
                    <a:tcPr marL="72000" marR="72000" marT="0" marB="0" anchor="ctr">
                      <a:lnL>
                        <a:noFill/>
                      </a:lnL>
                      <a:lnR>
                        <a:noFill/>
                      </a:lnR>
                      <a:lnT>
                        <a:noFill/>
                      </a:lnT>
                      <a:lnB>
                        <a:solidFill>
                          <a:srgbClr val="DDDDDD"/>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04" name="Cell_1_4_1_4"/>
            <p:cNvSpPr txBox="1"/>
            <p:nvPr/>
          </p:nvSpPr>
          <p:spPr>
            <a:xfrm>
              <a:off x="6660000" y="1296000"/>
              <a:ext cx="54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b">
              <a:normAutofit/>
            </a:bodyPr>
            <a:lstStyle/>
            <a:p>
              <a:pPr algn="r" fontAlgn="b">
                <a:defRPr spc="50"/>
              </a:pPr>
              <a:r>
                <a:rPr lang="en-GB" sz="800" b="1" spc="50" noProof="1"/>
                <a:t>2016</a:t>
              </a:r>
            </a:p>
          </p:txBody>
        </p:sp>
        <p:sp>
          <p:nvSpPr>
            <p:cNvPr id="105" name="Cell_1_5_1_5"/>
            <p:cNvSpPr txBox="1"/>
            <p:nvPr/>
          </p:nvSpPr>
          <p:spPr>
            <a:xfrm>
              <a:off x="7200000" y="1296000"/>
              <a:ext cx="54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b">
              <a:normAutofit/>
            </a:bodyPr>
            <a:lstStyle/>
            <a:p>
              <a:pPr algn="r" fontAlgn="b">
                <a:defRPr spc="50"/>
              </a:pPr>
              <a:r>
                <a:rPr lang="en-GB" sz="800" b="1" spc="50" noProof="1"/>
                <a:t>2015</a:t>
              </a:r>
            </a:p>
          </p:txBody>
        </p:sp>
        <p:sp>
          <p:nvSpPr>
            <p:cNvPr id="106" name="Cell_1_6_1_6"/>
            <p:cNvSpPr txBox="1"/>
            <p:nvPr/>
          </p:nvSpPr>
          <p:spPr>
            <a:xfrm>
              <a:off x="7740000" y="1296000"/>
              <a:ext cx="54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b">
              <a:normAutofit/>
            </a:bodyPr>
            <a:lstStyle/>
            <a:p>
              <a:pPr algn="r" fontAlgn="b">
                <a:defRPr spc="50"/>
              </a:pPr>
              <a:r>
                <a:rPr lang="en-GB" sz="800" b="1" spc="50" noProof="1"/>
                <a:t>GR</a:t>
              </a:r>
            </a:p>
          </p:txBody>
        </p:sp>
        <p:sp>
          <p:nvSpPr>
            <p:cNvPr id="201" name="Cell_2_1_2_1"/>
            <p:cNvSpPr txBox="1"/>
            <p:nvPr/>
          </p:nvSpPr>
          <p:spPr>
            <a:xfrm>
              <a:off x="720000" y="1836000"/>
              <a:ext cx="306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r" fontAlgn="ctr">
                <a:defRPr spc="50"/>
              </a:pPr>
              <a:r>
                <a:rPr lang="en-GB" sz="900" spc="50" noProof="1"/>
                <a:t>Barnen har möjlighet att utveckla språket</a:t>
              </a:r>
            </a:p>
          </p:txBody>
        </p:sp>
        <p:sp>
          <p:nvSpPr>
            <p:cNvPr id="301" name="Cell_3_1_3_1"/>
            <p:cNvSpPr txBox="1"/>
            <p:nvPr/>
          </p:nvSpPr>
          <p:spPr>
            <a:xfrm>
              <a:off x="720000" y="2376000"/>
              <a:ext cx="306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r" fontAlgn="ctr">
                <a:defRPr spc="50"/>
              </a:pPr>
              <a:r>
                <a:rPr lang="en-GB" sz="900" spc="50" noProof="1"/>
                <a:t>Barnen har möjlighet att utveckla förståelse för matematik</a:t>
              </a:r>
            </a:p>
          </p:txBody>
        </p:sp>
        <p:sp>
          <p:nvSpPr>
            <p:cNvPr id="401" name="Cell_4_1_4_1"/>
            <p:cNvSpPr txBox="1"/>
            <p:nvPr/>
          </p:nvSpPr>
          <p:spPr>
            <a:xfrm>
              <a:off x="720000" y="2916000"/>
              <a:ext cx="306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r" fontAlgn="ctr">
                <a:defRPr spc="50"/>
              </a:pPr>
              <a:r>
                <a:rPr lang="en-GB" sz="900" spc="50" noProof="1"/>
                <a:t>Barnen får möjlighet att utveckla förståelse för naturvetenskap</a:t>
              </a:r>
            </a:p>
          </p:txBody>
        </p:sp>
        <p:sp>
          <p:nvSpPr>
            <p:cNvPr id="501" name="Cell_5_1_5_1"/>
            <p:cNvSpPr txBox="1"/>
            <p:nvPr/>
          </p:nvSpPr>
          <p:spPr>
            <a:xfrm>
              <a:off x="720000" y="3456000"/>
              <a:ext cx="306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r" fontAlgn="ctr">
                <a:defRPr spc="50"/>
              </a:pPr>
              <a:r>
                <a:rPr lang="en-GB" sz="900" spc="50" noProof="1"/>
                <a:t>Flickor och pojkar har samma möjligheter</a:t>
              </a:r>
            </a:p>
          </p:txBody>
        </p:sp>
        <p:graphicFrame>
          <p:nvGraphicFramePr>
            <p:cNvPr id="3" name="Chart_2_2_2_3"/>
            <p:cNvGraphicFramePr>
              <a:graphicFrameLocks/>
            </p:cNvGraphicFramePr>
            <p:nvPr/>
          </p:nvGraphicFramePr>
          <p:xfrm>
            <a:off x="3780000" y="1836000"/>
            <a:ext cx="2880000" cy="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003" name="Chart_3_2_3_3"/>
            <p:cNvGraphicFramePr>
              <a:graphicFrameLocks/>
            </p:cNvGraphicFramePr>
            <p:nvPr/>
          </p:nvGraphicFramePr>
          <p:xfrm>
            <a:off x="3780000" y="2376000"/>
            <a:ext cx="2880000" cy="54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004" name="Chart_4_2_4_3"/>
            <p:cNvGraphicFramePr>
              <a:graphicFrameLocks/>
            </p:cNvGraphicFramePr>
            <p:nvPr/>
          </p:nvGraphicFramePr>
          <p:xfrm>
            <a:off x="3780000" y="2916000"/>
            <a:ext cx="2880000" cy="54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005" name="Chart_5_2_5_3"/>
            <p:cNvGraphicFramePr>
              <a:graphicFrameLocks/>
            </p:cNvGraphicFramePr>
            <p:nvPr/>
          </p:nvGraphicFramePr>
          <p:xfrm>
            <a:off x="3780000" y="3456000"/>
            <a:ext cx="2880000" cy="2700000"/>
          </p:xfrm>
          <a:graphic>
            <a:graphicData uri="http://schemas.openxmlformats.org/drawingml/2006/chart">
              <c:chart xmlns:c="http://schemas.openxmlformats.org/drawingml/2006/chart" xmlns:r="http://schemas.openxmlformats.org/officeDocument/2006/relationships" r:id="rId5"/>
            </a:graphicData>
          </a:graphic>
        </p:graphicFrame>
      </p:grpSp>
      <p:grpSp>
        <p:nvGrpSpPr>
          <p:cNvPr id="12" name="Grupp 11"/>
          <p:cNvGrpSpPr/>
          <p:nvPr/>
        </p:nvGrpSpPr>
        <p:grpSpPr>
          <a:xfrm>
            <a:off x="3713020" y="1644568"/>
            <a:ext cx="2982979" cy="398954"/>
            <a:chOff x="3713020" y="1644568"/>
            <a:chExt cx="2982979" cy="398954"/>
          </a:xfrm>
        </p:grpSpPr>
        <p:pic>
          <p:nvPicPr>
            <p:cNvPr id="11" name="Bildobjekt 10"/>
            <p:cNvPicPr>
              <a:picLocks noChangeAspect="1"/>
            </p:cNvPicPr>
            <p:nvPr/>
          </p:nvPicPr>
          <p:blipFill>
            <a:blip r:embed="rId6"/>
            <a:stretch>
              <a:fillRect/>
            </a:stretch>
          </p:blipFill>
          <p:spPr>
            <a:xfrm>
              <a:off x="3713020" y="1644568"/>
              <a:ext cx="2637744" cy="196125"/>
            </a:xfrm>
            <a:prstGeom prst="rect">
              <a:avLst/>
            </a:prstGeom>
          </p:spPr>
        </p:pic>
        <p:pic>
          <p:nvPicPr>
            <p:cNvPr id="5" name="Bildobjekt 4"/>
            <p:cNvPicPr>
              <a:picLocks noChangeAspect="1"/>
            </p:cNvPicPr>
            <p:nvPr/>
          </p:nvPicPr>
          <p:blipFill>
            <a:blip r:embed="rId7"/>
            <a:stretch>
              <a:fillRect/>
            </a:stretch>
          </p:blipFill>
          <p:spPr>
            <a:xfrm>
              <a:off x="3816002" y="1808699"/>
              <a:ext cx="2879997" cy="234823"/>
            </a:xfrm>
            <a:prstGeom prst="rect">
              <a:avLst/>
            </a:prstGeom>
          </p:spPr>
        </p:pic>
      </p:grpSp>
    </p:spTree>
    <p:extLst>
      <p:ext uri="{BB962C8B-B14F-4D97-AF65-F5344CB8AC3E}">
        <p14:creationId xmlns:p14="http://schemas.microsoft.com/office/powerpoint/2010/main" val="3690149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Frågeområdenas värde nedbrutet per stadsdel</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kommunens resultat uppdelat per stadsdel. Medelvärde per frågeområde redovisas.</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Göteborg</a:t>
              </a:r>
              <a:br/>
              <a:r>
                <a:rPr lang="en-GB" sz="1050" spc="50" noProof="1">
                  <a:solidFill>
                    <a:schemeClr val="tx1">
                      <a:lumMod val="249351"/>
                    </a:schemeClr>
                  </a:solidFill>
                </a:rPr>
                <a:t>och bygger på svar från 11730 vårdnadshavare av 20938 möjliga, dvs 56.0%</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grpSp>
      <p:grpSp>
        <p:nvGrpSpPr>
          <p:cNvPr id="5000" name="BodyContent"/>
          <p:cNvGrpSpPr/>
          <p:nvPr/>
        </p:nvGrpSpPr>
        <p:grpSpPr>
          <a:xfrm>
            <a:off x="720000" y="1466101"/>
            <a:ext cx="8460000" cy="4356000"/>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table">
              <a:tbl>
                <a:tblPr/>
                <a:tblGrid>
                  <a:gridCol w="1440000">
                    <a:extLst>
                      <a:ext uri="{9D8B030D-6E8A-4147-A177-3AD203B41FA5}">
                        <a16:colId xmlns:a16="http://schemas.microsoft.com/office/drawing/2014/main" val="20000"/>
                      </a:ext>
                    </a:extLst>
                  </a:gridCol>
                  <a:gridCol w="1296000">
                    <a:extLst>
                      <a:ext uri="{9D8B030D-6E8A-4147-A177-3AD203B41FA5}">
                        <a16:colId xmlns:a16="http://schemas.microsoft.com/office/drawing/2014/main" val="20001"/>
                      </a:ext>
                    </a:extLst>
                  </a:gridCol>
                  <a:gridCol w="1296000">
                    <a:extLst>
                      <a:ext uri="{9D8B030D-6E8A-4147-A177-3AD203B41FA5}">
                        <a16:colId xmlns:a16="http://schemas.microsoft.com/office/drawing/2014/main" val="20002"/>
                      </a:ext>
                    </a:extLst>
                  </a:gridCol>
                  <a:gridCol w="1296000">
                    <a:extLst>
                      <a:ext uri="{9D8B030D-6E8A-4147-A177-3AD203B41FA5}">
                        <a16:colId xmlns:a16="http://schemas.microsoft.com/office/drawing/2014/main" val="20003"/>
                      </a:ext>
                    </a:extLst>
                  </a:gridCol>
                  <a:gridCol w="1296000">
                    <a:extLst>
                      <a:ext uri="{9D8B030D-6E8A-4147-A177-3AD203B41FA5}">
                        <a16:colId xmlns:a16="http://schemas.microsoft.com/office/drawing/2014/main" val="20004"/>
                      </a:ext>
                    </a:extLst>
                  </a:gridCol>
                  <a:gridCol w="1296000">
                    <a:extLst>
                      <a:ext uri="{9D8B030D-6E8A-4147-A177-3AD203B41FA5}">
                        <a16:colId xmlns:a16="http://schemas.microsoft.com/office/drawing/2014/main" val="20005"/>
                      </a:ext>
                    </a:extLst>
                  </a:gridCol>
                  <a:gridCol w="1296000">
                    <a:extLst>
                      <a:ext uri="{9D8B030D-6E8A-4147-A177-3AD203B41FA5}">
                        <a16:colId xmlns:a16="http://schemas.microsoft.com/office/drawing/2014/main" val="20006"/>
                      </a:ext>
                    </a:extLst>
                  </a:gridCol>
                </a:tblGrid>
                <a:tr h="100000">
                  <a:tc>
                    <a:txBody>
                      <a:bodyPr/>
                      <a:lstStyle/>
                      <a:p>
                        <a:pPr algn="l" fontAlgn="t">
                          <a:defRPr spc="50"/>
                        </a:pPr>
                        <a:endParaRPr sz="1000" dirty="0"/>
                      </a:p>
                    </a:txBody>
                    <a:tcPr marL="72000" marR="72000" marT="36000" marB="36000">
                      <a:lnL w="6350">
                        <a:solidFill>
                          <a:schemeClr val="tx2">
                            <a:lumMod val="447059"/>
                          </a:schemeClr>
                        </a:solidFill>
                        <a:prstDash val="solid"/>
                        <a:round/>
                        <a:headEnd type="none" w="med" len="med"/>
                        <a:tailEnd type="none" w="med" len="med"/>
                      </a:lnL>
                      <a:lnR>
                        <a:noFill/>
                      </a:lnR>
                      <a:lnT w="6350">
                        <a:solidFill>
                          <a:schemeClr val="tx2">
                            <a:lumMod val="447059"/>
                          </a:schemeClr>
                        </a:solidFill>
                        <a:prstDash val="solid"/>
                        <a:round/>
                        <a:headEnd type="none" w="med" len="med"/>
                        <a:tailEnd type="none" w="med" len="med"/>
                      </a:lnT>
                      <a:lnB w="6350">
                        <a:solidFill>
                          <a:schemeClr val="tx2">
                            <a:lumMod val="447059"/>
                          </a:schemeClr>
                        </a:solidFill>
                        <a:prstDash val="solid"/>
                        <a:round/>
                        <a:headEnd type="none" w="med" len="med"/>
                        <a:tailEnd type="none" w="med" len="med"/>
                      </a:lnB>
                      <a:solidFill>
                        <a:schemeClr val="tx2">
                          <a:lumMod val="433333"/>
                        </a:schemeClr>
                      </a:solidFill>
                    </a:tcPr>
                  </a:tc>
                  <a:tc>
                    <a:txBody>
                      <a:bodyPr/>
                      <a:lstStyle/>
                      <a:p>
                        <a:pPr algn="r" fontAlgn="t">
                          <a:defRPr spc="50"/>
                        </a:pPr>
                        <a:r>
                          <a:rPr lang="en-GB" sz="1000" spc="50" noProof="1"/>
                          <a:t>TRYGGHET OCH GEMENSKAP</a:t>
                        </a:r>
                        <a:endParaRPr sz="1000" dirty="0"/>
                      </a:p>
                    </a:txBody>
                    <a:tcPr marL="72000" marR="72000" marT="36000" marB="36000">
                      <a:lnL>
                        <a:noFill/>
                      </a:lnL>
                      <a:lnR>
                        <a:noFill/>
                      </a:lnR>
                      <a:lnT w="6350">
                        <a:solidFill>
                          <a:schemeClr val="tx2">
                            <a:lumMod val="447059"/>
                          </a:schemeClr>
                        </a:solidFill>
                        <a:prstDash val="solid"/>
                        <a:round/>
                        <a:headEnd type="none" w="med" len="med"/>
                        <a:tailEnd type="none" w="med" len="med"/>
                      </a:lnT>
                      <a:lnB w="6350">
                        <a:solidFill>
                          <a:schemeClr val="tx2">
                            <a:lumMod val="447059"/>
                          </a:schemeClr>
                        </a:solidFill>
                        <a:prstDash val="solid"/>
                        <a:round/>
                        <a:headEnd type="none" w="med" len="med"/>
                        <a:tailEnd type="none" w="med" len="med"/>
                      </a:lnB>
                      <a:solidFill>
                        <a:schemeClr val="tx2">
                          <a:lumMod val="433333"/>
                        </a:schemeClr>
                      </a:solidFill>
                    </a:tcPr>
                  </a:tc>
                  <a:tc>
                    <a:txBody>
                      <a:bodyPr/>
                      <a:lstStyle/>
                      <a:p>
                        <a:pPr algn="r" fontAlgn="t">
                          <a:defRPr spc="50"/>
                        </a:pPr>
                        <a:r>
                          <a:rPr lang="en-GB" sz="1000" spc="50" noProof="1"/>
                          <a:t>INFORMATION OCH INFLYTANDE</a:t>
                        </a:r>
                        <a:endParaRPr sz="1000" dirty="0"/>
                      </a:p>
                    </a:txBody>
                    <a:tcPr marL="72000" marR="72000" marT="36000" marB="36000">
                      <a:lnL>
                        <a:noFill/>
                      </a:lnL>
                      <a:lnR>
                        <a:noFill/>
                      </a:lnR>
                      <a:lnT w="6350">
                        <a:solidFill>
                          <a:schemeClr val="tx2">
                            <a:lumMod val="447059"/>
                          </a:schemeClr>
                        </a:solidFill>
                        <a:prstDash val="solid"/>
                        <a:round/>
                        <a:headEnd type="none" w="med" len="med"/>
                        <a:tailEnd type="none" w="med" len="med"/>
                      </a:lnT>
                      <a:lnB w="6350">
                        <a:solidFill>
                          <a:schemeClr val="tx2">
                            <a:lumMod val="447059"/>
                          </a:schemeClr>
                        </a:solidFill>
                        <a:prstDash val="solid"/>
                        <a:round/>
                        <a:headEnd type="none" w="med" len="med"/>
                        <a:tailEnd type="none" w="med" len="med"/>
                      </a:lnB>
                      <a:solidFill>
                        <a:schemeClr val="tx2">
                          <a:lumMod val="433333"/>
                        </a:schemeClr>
                      </a:solidFill>
                    </a:tcPr>
                  </a:tc>
                  <a:tc>
                    <a:txBody>
                      <a:bodyPr/>
                      <a:lstStyle/>
                      <a:p>
                        <a:pPr algn="r" fontAlgn="t">
                          <a:defRPr spc="50"/>
                        </a:pPr>
                        <a:r>
                          <a:rPr lang="en-GB" sz="1000" spc="50" noProof="1"/>
                          <a:t>FÖRUTSÄTTNINGAR</a:t>
                        </a:r>
                        <a:endParaRPr sz="1000" dirty="0"/>
                      </a:p>
                    </a:txBody>
                    <a:tcPr marL="72000" marR="72000" marT="36000" marB="36000">
                      <a:lnL>
                        <a:noFill/>
                      </a:lnL>
                      <a:lnR>
                        <a:noFill/>
                      </a:lnR>
                      <a:lnT w="6350">
                        <a:solidFill>
                          <a:schemeClr val="tx2">
                            <a:lumMod val="447059"/>
                          </a:schemeClr>
                        </a:solidFill>
                        <a:prstDash val="solid"/>
                        <a:round/>
                        <a:headEnd type="none" w="med" len="med"/>
                        <a:tailEnd type="none" w="med" len="med"/>
                      </a:lnT>
                      <a:lnB w="6350">
                        <a:solidFill>
                          <a:schemeClr val="tx2">
                            <a:lumMod val="447059"/>
                          </a:schemeClr>
                        </a:solidFill>
                        <a:prstDash val="solid"/>
                        <a:round/>
                        <a:headEnd type="none" w="med" len="med"/>
                        <a:tailEnd type="none" w="med" len="med"/>
                      </a:lnB>
                      <a:solidFill>
                        <a:schemeClr val="tx2">
                          <a:lumMod val="433333"/>
                        </a:schemeClr>
                      </a:solidFill>
                    </a:tcPr>
                  </a:tc>
                  <a:tc>
                    <a:txBody>
                      <a:bodyPr/>
                      <a:lstStyle/>
                      <a:p>
                        <a:pPr algn="r" fontAlgn="t">
                          <a:defRPr spc="50"/>
                        </a:pPr>
                        <a:r>
                          <a:rPr lang="en-GB" sz="1000" spc="50" noProof="1"/>
                          <a:t>PEDAGOGIK</a:t>
                        </a:r>
                        <a:endParaRPr sz="1000" dirty="0"/>
                      </a:p>
                    </a:txBody>
                    <a:tcPr marL="72000" marR="72000" marT="36000" marB="36000">
                      <a:lnL>
                        <a:noFill/>
                      </a:lnL>
                      <a:lnR>
                        <a:noFill/>
                      </a:lnR>
                      <a:lnT w="6350">
                        <a:solidFill>
                          <a:schemeClr val="tx2">
                            <a:lumMod val="447059"/>
                          </a:schemeClr>
                        </a:solidFill>
                        <a:prstDash val="solid"/>
                        <a:round/>
                        <a:headEnd type="none" w="med" len="med"/>
                        <a:tailEnd type="none" w="med" len="med"/>
                      </a:lnT>
                      <a:lnB w="6350">
                        <a:solidFill>
                          <a:schemeClr val="tx2">
                            <a:lumMod val="447059"/>
                          </a:schemeClr>
                        </a:solidFill>
                        <a:prstDash val="solid"/>
                        <a:round/>
                        <a:headEnd type="none" w="med" len="med"/>
                        <a:tailEnd type="none" w="med" len="med"/>
                      </a:lnB>
                      <a:solidFill>
                        <a:schemeClr val="tx2">
                          <a:lumMod val="433333"/>
                        </a:schemeClr>
                      </a:solidFill>
                    </a:tcPr>
                  </a:tc>
                  <a:tc>
                    <a:txBody>
                      <a:bodyPr/>
                      <a:lstStyle/>
                      <a:p>
                        <a:pPr algn="r" fontAlgn="t">
                          <a:defRPr spc="50"/>
                        </a:pPr>
                        <a:r>
                          <a:rPr lang="en-GB" sz="1000" spc="50" noProof="1"/>
                          <a:t>KONTINUITET</a:t>
                        </a:r>
                        <a:endParaRPr sz="1000" dirty="0"/>
                      </a:p>
                    </a:txBody>
                    <a:tcPr marL="72000" marR="72000" marT="36000" marB="36000">
                      <a:lnL>
                        <a:noFill/>
                      </a:lnL>
                      <a:lnR>
                        <a:noFill/>
                      </a:lnR>
                      <a:lnT w="6350">
                        <a:solidFill>
                          <a:schemeClr val="tx2">
                            <a:lumMod val="447059"/>
                          </a:schemeClr>
                        </a:solidFill>
                        <a:prstDash val="solid"/>
                        <a:round/>
                        <a:headEnd type="none" w="med" len="med"/>
                        <a:tailEnd type="none" w="med" len="med"/>
                      </a:lnT>
                      <a:lnB w="6350">
                        <a:solidFill>
                          <a:schemeClr val="tx2">
                            <a:lumMod val="447059"/>
                          </a:schemeClr>
                        </a:solidFill>
                        <a:prstDash val="solid"/>
                        <a:round/>
                        <a:headEnd type="none" w="med" len="med"/>
                        <a:tailEnd type="none" w="med" len="med"/>
                      </a:lnB>
                      <a:solidFill>
                        <a:schemeClr val="tx2">
                          <a:lumMod val="433333"/>
                        </a:schemeClr>
                      </a:solidFill>
                    </a:tcPr>
                  </a:tc>
                  <a:tc>
                    <a:txBody>
                      <a:bodyPr/>
                      <a:lstStyle/>
                      <a:p>
                        <a:pPr algn="r" fontAlgn="t">
                          <a:defRPr spc="50"/>
                        </a:pPr>
                        <a:endParaRPr sz="1000" dirty="0"/>
                      </a:p>
                    </a:txBody>
                    <a:tcPr marL="72000" marR="72000" marT="36000" marB="36000">
                      <a:lnL>
                        <a:noFill/>
                      </a:lnL>
                      <a:lnR w="6350">
                        <a:solidFill>
                          <a:schemeClr val="tx2">
                            <a:lumMod val="447059"/>
                          </a:schemeClr>
                        </a:solidFill>
                        <a:prstDash val="solid"/>
                        <a:round/>
                        <a:headEnd type="none" w="med" len="med"/>
                        <a:tailEnd type="none" w="med" len="med"/>
                      </a:lnR>
                      <a:lnT w="6350">
                        <a:solidFill>
                          <a:schemeClr val="tx2">
                            <a:lumMod val="447059"/>
                          </a:schemeClr>
                        </a:solidFill>
                        <a:prstDash val="solid"/>
                        <a:round/>
                        <a:headEnd type="none" w="med" len="med"/>
                        <a:tailEnd type="none" w="med" len="med"/>
                      </a:lnT>
                      <a:lnB w="6350">
                        <a:solidFill>
                          <a:schemeClr val="tx2">
                            <a:lumMod val="447059"/>
                          </a:schemeClr>
                        </a:solidFill>
                        <a:prstDash val="solid"/>
                        <a:round/>
                        <a:headEnd type="none" w="med" len="med"/>
                        <a:tailEnd type="none" w="med" len="med"/>
                      </a:lnB>
                      <a:solidFill>
                        <a:schemeClr val="tx2">
                          <a:lumMod val="433333"/>
                        </a:schemeClr>
                      </a:solidFill>
                    </a:tcPr>
                  </a:tc>
                  <a:extLst>
                    <a:ext uri="{0D108BD9-81ED-4DB2-BD59-A6C34878D82A}">
                      <a16:rowId xmlns:a16="http://schemas.microsoft.com/office/drawing/2014/main" val="10000"/>
                    </a:ext>
                  </a:extLst>
                </a:tr>
                <a:tr h="100000">
                  <a:tc>
                    <a:txBody>
                      <a:bodyPr/>
                      <a:lstStyle/>
                      <a:p>
                        <a:pPr algn="l" fontAlgn="ctr">
                          <a:defRPr spc="50"/>
                        </a:pPr>
                        <a:r>
                          <a:rPr lang="en-GB" sz="900" b="1" spc="50" noProof="1"/>
                          <a:t>Göteborg</a:t>
                        </a:r>
                        <a:endParaRPr sz="900" dirty="0"/>
                      </a:p>
                    </a:txBody>
                    <a:tcPr marL="72000" marR="72000" marT="36000" marB="36000" anchor="ctr">
                      <a:lnL w="6350">
                        <a:solidFill>
                          <a:schemeClr val="tx2">
                            <a:lumMod val="447059"/>
                          </a:schemeClr>
                        </a:solidFill>
                        <a:prstDash val="solid"/>
                        <a:round/>
                        <a:headEnd type="none" w="med" len="med"/>
                        <a:tailEnd type="none" w="med" len="med"/>
                      </a:lnL>
                      <a:lnR>
                        <a:noFill/>
                      </a:lnR>
                      <a:lnT w="6350">
                        <a:solidFill>
                          <a:schemeClr val="tx2">
                            <a:lumMod val="447059"/>
                          </a:schemeClr>
                        </a:solidFill>
                        <a:prstDash val="solid"/>
                        <a:round/>
                        <a:headEnd type="none" w="med" len="med"/>
                        <a:tailEnd type="none" w="med" len="med"/>
                      </a:lnT>
                      <a:lnB>
                        <a:noFill/>
                      </a:lnB>
                    </a:tcPr>
                  </a:tc>
                  <a:tc>
                    <a:txBody>
                      <a:bodyPr/>
                      <a:lstStyle/>
                      <a:p>
                        <a:pPr algn="r" fontAlgn="ctr">
                          <a:defRPr spc="50"/>
                        </a:pPr>
                        <a:r>
                          <a:rPr lang="en-GB" sz="900" b="1" spc="50" noProof="1"/>
                          <a:t>5.7</a:t>
                        </a:r>
                      </a:p>
                    </a:txBody>
                    <a:tcPr marL="72000" marR="72000" marT="36000" marB="36000" anchor="ctr">
                      <a:lnL>
                        <a:noFill/>
                      </a:lnL>
                      <a:lnR>
                        <a:noFill/>
                      </a:lnR>
                      <a:lnT w="6350">
                        <a:solidFill>
                          <a:schemeClr val="tx2">
                            <a:lumMod val="447059"/>
                          </a:schemeClr>
                        </a:solidFill>
                        <a:prstDash val="solid"/>
                        <a:round/>
                        <a:headEnd type="none" w="med" len="med"/>
                        <a:tailEnd type="none" w="med" len="med"/>
                      </a:lnT>
                      <a:lnB>
                        <a:noFill/>
                      </a:lnB>
                    </a:tcPr>
                  </a:tc>
                  <a:tc>
                    <a:txBody>
                      <a:bodyPr/>
                      <a:lstStyle/>
                      <a:p>
                        <a:pPr algn="r" fontAlgn="ctr">
                          <a:defRPr spc="50"/>
                        </a:pPr>
                        <a:r>
                          <a:rPr lang="en-GB" sz="900" b="1" spc="50" noProof="1"/>
                          <a:t>5.2</a:t>
                        </a:r>
                      </a:p>
                    </a:txBody>
                    <a:tcPr marL="72000" marR="72000" marT="36000" marB="36000" anchor="ctr">
                      <a:lnL>
                        <a:noFill/>
                      </a:lnL>
                      <a:lnR>
                        <a:noFill/>
                      </a:lnR>
                      <a:lnT w="6350">
                        <a:solidFill>
                          <a:schemeClr val="tx2">
                            <a:lumMod val="447059"/>
                          </a:schemeClr>
                        </a:solidFill>
                        <a:prstDash val="solid"/>
                        <a:round/>
                        <a:headEnd type="none" w="med" len="med"/>
                        <a:tailEnd type="none" w="med" len="med"/>
                      </a:lnT>
                      <a:lnB>
                        <a:noFill/>
                      </a:lnB>
                    </a:tcPr>
                  </a:tc>
                  <a:tc>
                    <a:txBody>
                      <a:bodyPr/>
                      <a:lstStyle/>
                      <a:p>
                        <a:pPr algn="r" fontAlgn="ctr">
                          <a:defRPr spc="50"/>
                        </a:pPr>
                        <a:r>
                          <a:rPr lang="en-GB" sz="900" b="1" spc="50" noProof="1"/>
                          <a:t>5.5</a:t>
                        </a:r>
                      </a:p>
                    </a:txBody>
                    <a:tcPr marL="72000" marR="72000" marT="36000" marB="36000" anchor="ctr">
                      <a:lnL>
                        <a:noFill/>
                      </a:lnL>
                      <a:lnR>
                        <a:noFill/>
                      </a:lnR>
                      <a:lnT w="6350">
                        <a:solidFill>
                          <a:schemeClr val="tx2">
                            <a:lumMod val="447059"/>
                          </a:schemeClr>
                        </a:solidFill>
                        <a:prstDash val="solid"/>
                        <a:round/>
                        <a:headEnd type="none" w="med" len="med"/>
                        <a:tailEnd type="none" w="med" len="med"/>
                      </a:lnT>
                      <a:lnB>
                        <a:noFill/>
                      </a:lnB>
                    </a:tcPr>
                  </a:tc>
                  <a:tc>
                    <a:txBody>
                      <a:bodyPr/>
                      <a:lstStyle/>
                      <a:p>
                        <a:pPr algn="r" fontAlgn="ctr">
                          <a:defRPr spc="50"/>
                        </a:pPr>
                        <a:r>
                          <a:rPr lang="en-GB" sz="900" b="1" spc="50" noProof="1"/>
                          <a:t>5.4</a:t>
                        </a:r>
                      </a:p>
                    </a:txBody>
                    <a:tcPr marL="72000" marR="72000" marT="36000" marB="36000" anchor="ctr">
                      <a:lnL>
                        <a:noFill/>
                      </a:lnL>
                      <a:lnR>
                        <a:noFill/>
                      </a:lnR>
                      <a:lnT w="6350">
                        <a:solidFill>
                          <a:schemeClr val="tx2">
                            <a:lumMod val="447059"/>
                          </a:schemeClr>
                        </a:solidFill>
                        <a:prstDash val="solid"/>
                        <a:round/>
                        <a:headEnd type="none" w="med" len="med"/>
                        <a:tailEnd type="none" w="med" len="med"/>
                      </a:lnT>
                      <a:lnB>
                        <a:noFill/>
                      </a:lnB>
                    </a:tcPr>
                  </a:tc>
                  <a:tc>
                    <a:txBody>
                      <a:bodyPr/>
                      <a:lstStyle/>
                      <a:p>
                        <a:pPr algn="r" fontAlgn="ctr">
                          <a:defRPr spc="50"/>
                        </a:pPr>
                        <a:r>
                          <a:rPr lang="en-GB" sz="900" b="1" spc="50" noProof="1"/>
                          <a:t>5.6</a:t>
                        </a:r>
                      </a:p>
                    </a:txBody>
                    <a:tcPr marL="72000" marR="72000" marT="36000" marB="36000" anchor="ctr">
                      <a:lnL>
                        <a:noFill/>
                      </a:lnL>
                      <a:lnR>
                        <a:noFill/>
                      </a:lnR>
                      <a:lnT w="6350">
                        <a:solidFill>
                          <a:schemeClr val="tx2">
                            <a:lumMod val="447059"/>
                          </a:schemeClr>
                        </a:solidFill>
                        <a:prstDash val="solid"/>
                        <a:round/>
                        <a:headEnd type="none" w="med" len="med"/>
                        <a:tailEnd type="none" w="med" len="med"/>
                      </a:lnT>
                      <a:lnB>
                        <a:noFill/>
                      </a:lnB>
                    </a:tcPr>
                  </a:tc>
                  <a:tc>
                    <a:txBody>
                      <a:bodyPr/>
                      <a:lstStyle/>
                      <a:p>
                        <a:pPr algn="l" fontAlgn="ctr">
                          <a:defRPr spc="50"/>
                        </a:pPr>
                        <a:endParaRPr sz="900" dirty="0"/>
                      </a:p>
                    </a:txBody>
                    <a:tcPr marL="72000" marR="72000" marT="36000" marB="36000" anchor="ctr">
                      <a:lnL>
                        <a:noFill/>
                      </a:lnL>
                      <a:lnR w="6350">
                        <a:solidFill>
                          <a:schemeClr val="tx2">
                            <a:lumMod val="447059"/>
                          </a:schemeClr>
                        </a:solidFill>
                        <a:prstDash val="solid"/>
                        <a:round/>
                        <a:headEnd type="none" w="med" len="med"/>
                        <a:tailEnd type="none" w="med" len="med"/>
                      </a:lnR>
                      <a:lnT w="6350">
                        <a:solidFill>
                          <a:schemeClr val="tx2">
                            <a:lumMod val="447059"/>
                          </a:schemeClr>
                        </a:solidFill>
                        <a:prstDash val="solid"/>
                        <a:round/>
                        <a:headEnd type="none" w="med" len="med"/>
                        <a:tailEnd type="none" w="med" len="med"/>
                      </a:lnT>
                      <a:lnB>
                        <a:noFill/>
                      </a:lnB>
                    </a:tcPr>
                  </a:tc>
                  <a:extLst>
                    <a:ext uri="{0D108BD9-81ED-4DB2-BD59-A6C34878D82A}">
                      <a16:rowId xmlns:a16="http://schemas.microsoft.com/office/drawing/2014/main" val="10001"/>
                    </a:ext>
                  </a:extLst>
                </a:tr>
                <a:tr h="100000">
                  <a:tc>
                    <a:txBody>
                      <a:bodyPr/>
                      <a:lstStyle/>
                      <a:p>
                        <a:pPr algn="l" fontAlgn="ctr">
                          <a:defRPr spc="50"/>
                        </a:pPr>
                        <a:r>
                          <a:rPr lang="en-GB" sz="900" spc="50" noProof="1"/>
                          <a:t>Angered</a:t>
                        </a:r>
                        <a:endParaRPr sz="900" dirty="0"/>
                      </a:p>
                    </a:txBody>
                    <a:tcPr marL="72000" marR="72000" marT="36000" marB="36000" anchor="ctr">
                      <a:lnL w="6350">
                        <a:solidFill>
                          <a:schemeClr val="tx2">
                            <a:lumMod val="447059"/>
                          </a:schemeClr>
                        </a:solidFill>
                        <a:prstDash val="solid"/>
                        <a:round/>
                        <a:headEnd type="none" w="med" len="med"/>
                        <a:tailEnd type="none" w="med" len="med"/>
                      </a:lnL>
                      <a:lnR>
                        <a:noFill/>
                      </a:lnR>
                      <a:lnT>
                        <a:noFill/>
                      </a:lnT>
                      <a:lnB>
                        <a:noFill/>
                      </a:lnB>
                    </a:tcPr>
                  </a:tc>
                  <a:tc>
                    <a:txBody>
                      <a:bodyPr/>
                      <a:lstStyle/>
                      <a:p>
                        <a:pPr algn="r" fontAlgn="ctr">
                          <a:defRPr spc="50"/>
                        </a:pPr>
                        <a:r>
                          <a:rPr lang="en-GB" sz="900" spc="50" noProof="1"/>
                          <a:t>5.7</a:t>
                        </a:r>
                      </a:p>
                    </a:txBody>
                    <a:tcPr marL="72000" marR="72000" marT="36000" marB="36000" anchor="ctr">
                      <a:lnL>
                        <a:noFill/>
                      </a:lnL>
                      <a:lnR>
                        <a:noFill/>
                      </a:lnR>
                      <a:lnT>
                        <a:noFill/>
                      </a:lnT>
                      <a:lnB>
                        <a:noFill/>
                      </a:lnB>
                    </a:tcPr>
                  </a:tc>
                  <a:tc>
                    <a:txBody>
                      <a:bodyPr/>
                      <a:lstStyle/>
                      <a:p>
                        <a:pPr algn="r" fontAlgn="ctr">
                          <a:defRPr spc="50"/>
                        </a:pPr>
                        <a:r>
                          <a:rPr lang="en-GB" sz="900" spc="50" noProof="1"/>
                          <a:t>5.3</a:t>
                        </a:r>
                      </a:p>
                    </a:txBody>
                    <a:tcPr marL="72000" marR="72000" marT="36000" marB="36000" anchor="ctr">
                      <a:lnL>
                        <a:noFill/>
                      </a:lnL>
                      <a:lnR>
                        <a:noFill/>
                      </a:lnR>
                      <a:lnT>
                        <a:noFill/>
                      </a:lnT>
                      <a:lnB>
                        <a:noFill/>
                      </a:lnB>
                    </a:tcPr>
                  </a:tc>
                  <a:tc>
                    <a:txBody>
                      <a:bodyPr/>
                      <a:lstStyle/>
                      <a:p>
                        <a:pPr algn="r" fontAlgn="ctr">
                          <a:defRPr spc="50"/>
                        </a:pPr>
                        <a:r>
                          <a:rPr lang="en-GB" sz="900" spc="50" noProof="1"/>
                          <a:t>5.6</a:t>
                        </a:r>
                      </a:p>
                    </a:txBody>
                    <a:tcPr marL="72000" marR="72000" marT="36000" marB="36000" anchor="ctr">
                      <a:lnL>
                        <a:noFill/>
                      </a:lnL>
                      <a:lnR>
                        <a:noFill/>
                      </a:lnR>
                      <a:lnT>
                        <a:noFill/>
                      </a:lnT>
                      <a:lnB>
                        <a:noFill/>
                      </a:lnB>
                    </a:tcPr>
                  </a:tc>
                  <a:tc>
                    <a:txBody>
                      <a:bodyPr/>
                      <a:lstStyle/>
                      <a:p>
                        <a:pPr algn="r" fontAlgn="ctr">
                          <a:defRPr spc="50"/>
                        </a:pPr>
                        <a:r>
                          <a:rPr lang="en-GB" sz="900" spc="50" noProof="1"/>
                          <a:t>5.4</a:t>
                        </a:r>
                      </a:p>
                    </a:txBody>
                    <a:tcPr marL="72000" marR="72000" marT="36000" marB="36000" anchor="ctr">
                      <a:lnL>
                        <a:noFill/>
                      </a:lnL>
                      <a:lnR>
                        <a:noFill/>
                      </a:lnR>
                      <a:lnT>
                        <a:noFill/>
                      </a:lnT>
                      <a:lnB>
                        <a:noFill/>
                      </a:lnB>
                    </a:tcPr>
                  </a:tc>
                  <a:tc>
                    <a:txBody>
                      <a:bodyPr/>
                      <a:lstStyle/>
                      <a:p>
                        <a:pPr algn="r" fontAlgn="ctr">
                          <a:defRPr spc="50"/>
                        </a:pPr>
                        <a:r>
                          <a:rPr lang="en-GB" sz="900" spc="50" noProof="1"/>
                          <a:t>5.5</a:t>
                        </a:r>
                      </a:p>
                    </a:txBody>
                    <a:tcPr marL="72000" marR="72000" marT="36000" marB="36000" anchor="ctr">
                      <a:lnL>
                        <a:noFill/>
                      </a:lnL>
                      <a:lnR>
                        <a:noFill/>
                      </a:lnR>
                      <a:lnT>
                        <a:noFill/>
                      </a:lnT>
                      <a:lnB>
                        <a:noFill/>
                      </a:lnB>
                    </a:tcPr>
                  </a:tc>
                  <a:tc>
                    <a:txBody>
                      <a:bodyPr/>
                      <a:lstStyle/>
                      <a:p>
                        <a:pPr algn="l" fontAlgn="ctr">
                          <a:defRPr spc="50"/>
                        </a:pPr>
                        <a:endParaRPr sz="900" dirty="0"/>
                      </a:p>
                    </a:txBody>
                    <a:tcPr marL="72000" marR="72000" marT="36000" marB="36000" anchor="ctr">
                      <a:lnL>
                        <a:noFill/>
                      </a:lnL>
                      <a:lnR w="6350">
                        <a:solidFill>
                          <a:schemeClr val="tx2">
                            <a:lumMod val="447059"/>
                          </a:schemeClr>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100000">
                  <a:tc>
                    <a:txBody>
                      <a:bodyPr/>
                      <a:lstStyle/>
                      <a:p>
                        <a:pPr algn="l" fontAlgn="ctr">
                          <a:defRPr spc="50"/>
                        </a:pPr>
                        <a:r>
                          <a:rPr lang="en-GB" sz="900" spc="50" noProof="1"/>
                          <a:t>Askim-Frölunda-Högsbo</a:t>
                        </a:r>
                        <a:endParaRPr sz="900" dirty="0"/>
                      </a:p>
                    </a:txBody>
                    <a:tcPr marL="72000" marR="72000" marT="36000" marB="36000" anchor="ctr">
                      <a:lnL w="6350">
                        <a:solidFill>
                          <a:schemeClr val="tx2">
                            <a:lumMod val="447059"/>
                          </a:schemeClr>
                        </a:solidFill>
                        <a:prstDash val="solid"/>
                        <a:round/>
                        <a:headEnd type="none" w="med" len="med"/>
                        <a:tailEnd type="none" w="med" len="med"/>
                      </a:lnL>
                      <a:lnR>
                        <a:noFill/>
                      </a:lnR>
                      <a:lnT>
                        <a:noFill/>
                      </a:lnT>
                      <a:lnB>
                        <a:noFill/>
                      </a:lnB>
                    </a:tcPr>
                  </a:tc>
                  <a:tc>
                    <a:txBody>
                      <a:bodyPr/>
                      <a:lstStyle/>
                      <a:p>
                        <a:pPr algn="r" fontAlgn="ctr">
                          <a:defRPr spc="50"/>
                        </a:pPr>
                        <a:r>
                          <a:rPr lang="en-GB" sz="900" spc="50" noProof="1"/>
                          <a:t>5.7</a:t>
                        </a:r>
                      </a:p>
                    </a:txBody>
                    <a:tcPr marL="72000" marR="72000" marT="36000" marB="36000" anchor="ctr">
                      <a:lnL>
                        <a:noFill/>
                      </a:lnL>
                      <a:lnR>
                        <a:noFill/>
                      </a:lnR>
                      <a:lnT>
                        <a:noFill/>
                      </a:lnT>
                      <a:lnB>
                        <a:noFill/>
                      </a:lnB>
                    </a:tcPr>
                  </a:tc>
                  <a:tc>
                    <a:txBody>
                      <a:bodyPr/>
                      <a:lstStyle/>
                      <a:p>
                        <a:pPr algn="r" fontAlgn="ctr">
                          <a:defRPr spc="50"/>
                        </a:pPr>
                        <a:r>
                          <a:rPr lang="en-GB" sz="900" spc="50" noProof="1"/>
                          <a:t>5.2</a:t>
                        </a:r>
                      </a:p>
                    </a:txBody>
                    <a:tcPr marL="72000" marR="72000" marT="36000" marB="36000" anchor="ctr">
                      <a:lnL>
                        <a:noFill/>
                      </a:lnL>
                      <a:lnR>
                        <a:noFill/>
                      </a:lnR>
                      <a:lnT>
                        <a:noFill/>
                      </a:lnT>
                      <a:lnB>
                        <a:noFill/>
                      </a:lnB>
                    </a:tcPr>
                  </a:tc>
                  <a:tc>
                    <a:txBody>
                      <a:bodyPr/>
                      <a:lstStyle/>
                      <a:p>
                        <a:pPr algn="r" fontAlgn="ctr">
                          <a:defRPr spc="50"/>
                        </a:pPr>
                        <a:r>
                          <a:rPr lang="en-GB" sz="900" spc="50" noProof="1"/>
                          <a:t>5.5</a:t>
                        </a:r>
                      </a:p>
                    </a:txBody>
                    <a:tcPr marL="72000" marR="72000" marT="36000" marB="36000" anchor="ctr">
                      <a:lnL>
                        <a:noFill/>
                      </a:lnL>
                      <a:lnR>
                        <a:noFill/>
                      </a:lnR>
                      <a:lnT>
                        <a:noFill/>
                      </a:lnT>
                      <a:lnB>
                        <a:noFill/>
                      </a:lnB>
                    </a:tcPr>
                  </a:tc>
                  <a:tc>
                    <a:txBody>
                      <a:bodyPr/>
                      <a:lstStyle/>
                      <a:p>
                        <a:pPr algn="r" fontAlgn="ctr">
                          <a:defRPr spc="50"/>
                        </a:pPr>
                        <a:r>
                          <a:rPr lang="en-GB" sz="900" spc="50" noProof="1"/>
                          <a:t>5.5</a:t>
                        </a:r>
                      </a:p>
                    </a:txBody>
                    <a:tcPr marL="72000" marR="72000" marT="36000" marB="36000" anchor="ctr">
                      <a:lnL>
                        <a:noFill/>
                      </a:lnL>
                      <a:lnR>
                        <a:noFill/>
                      </a:lnR>
                      <a:lnT>
                        <a:noFill/>
                      </a:lnT>
                      <a:lnB>
                        <a:noFill/>
                      </a:lnB>
                    </a:tcPr>
                  </a:tc>
                  <a:tc>
                    <a:txBody>
                      <a:bodyPr/>
                      <a:lstStyle/>
                      <a:p>
                        <a:pPr algn="r" fontAlgn="ctr">
                          <a:defRPr spc="50"/>
                        </a:pPr>
                        <a:r>
                          <a:rPr lang="en-GB" sz="900" spc="50" noProof="1"/>
                          <a:t>5.7</a:t>
                        </a:r>
                      </a:p>
                    </a:txBody>
                    <a:tcPr marL="72000" marR="72000" marT="36000" marB="36000" anchor="ctr">
                      <a:lnL>
                        <a:noFill/>
                      </a:lnL>
                      <a:lnR>
                        <a:noFill/>
                      </a:lnR>
                      <a:lnT>
                        <a:noFill/>
                      </a:lnT>
                      <a:lnB>
                        <a:noFill/>
                      </a:lnB>
                    </a:tcPr>
                  </a:tc>
                  <a:tc>
                    <a:txBody>
                      <a:bodyPr/>
                      <a:lstStyle/>
                      <a:p>
                        <a:pPr algn="l" fontAlgn="ctr">
                          <a:defRPr spc="50"/>
                        </a:pPr>
                        <a:endParaRPr sz="900" dirty="0"/>
                      </a:p>
                    </a:txBody>
                    <a:tcPr marL="72000" marR="72000" marT="36000" marB="36000" anchor="ctr">
                      <a:lnL>
                        <a:noFill/>
                      </a:lnL>
                      <a:lnR w="6350">
                        <a:solidFill>
                          <a:schemeClr val="tx2">
                            <a:lumMod val="447059"/>
                          </a:schemeClr>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00000">
                  <a:tc>
                    <a:txBody>
                      <a:bodyPr/>
                      <a:lstStyle/>
                      <a:p>
                        <a:pPr algn="l" fontAlgn="ctr">
                          <a:defRPr spc="50"/>
                        </a:pPr>
                        <a:r>
                          <a:rPr lang="en-GB" sz="900" spc="50" noProof="1"/>
                          <a:t>Centrum</a:t>
                        </a:r>
                        <a:endParaRPr sz="900" dirty="0"/>
                      </a:p>
                    </a:txBody>
                    <a:tcPr marL="72000" marR="72000" marT="36000" marB="36000" anchor="ctr">
                      <a:lnL w="6350">
                        <a:solidFill>
                          <a:schemeClr val="tx2">
                            <a:lumMod val="447059"/>
                          </a:schemeClr>
                        </a:solidFill>
                        <a:prstDash val="solid"/>
                        <a:round/>
                        <a:headEnd type="none" w="med" len="med"/>
                        <a:tailEnd type="none" w="med" len="med"/>
                      </a:lnL>
                      <a:lnR>
                        <a:noFill/>
                      </a:lnR>
                      <a:lnT>
                        <a:noFill/>
                      </a:lnT>
                      <a:lnB>
                        <a:noFill/>
                      </a:lnB>
                    </a:tcPr>
                  </a:tc>
                  <a:tc>
                    <a:txBody>
                      <a:bodyPr/>
                      <a:lstStyle/>
                      <a:p>
                        <a:pPr algn="r" fontAlgn="ctr">
                          <a:defRPr spc="50"/>
                        </a:pPr>
                        <a:r>
                          <a:rPr lang="en-GB" sz="900" spc="50" noProof="1"/>
                          <a:t>5.6</a:t>
                        </a:r>
                      </a:p>
                    </a:txBody>
                    <a:tcPr marL="72000" marR="72000" marT="36000" marB="36000" anchor="ctr">
                      <a:lnL>
                        <a:noFill/>
                      </a:lnL>
                      <a:lnR>
                        <a:noFill/>
                      </a:lnR>
                      <a:lnT>
                        <a:noFill/>
                      </a:lnT>
                      <a:lnB>
                        <a:noFill/>
                      </a:lnB>
                    </a:tcPr>
                  </a:tc>
                  <a:tc>
                    <a:txBody>
                      <a:bodyPr/>
                      <a:lstStyle/>
                      <a:p>
                        <a:pPr algn="r" fontAlgn="ctr">
                          <a:defRPr spc="50"/>
                        </a:pPr>
                        <a:r>
                          <a:rPr lang="en-GB" sz="900" spc="50" noProof="1"/>
                          <a:t>5.0</a:t>
                        </a:r>
                      </a:p>
                    </a:txBody>
                    <a:tcPr marL="72000" marR="72000" marT="36000" marB="36000" anchor="ctr">
                      <a:lnL>
                        <a:noFill/>
                      </a:lnL>
                      <a:lnR>
                        <a:noFill/>
                      </a:lnR>
                      <a:lnT>
                        <a:noFill/>
                      </a:lnT>
                      <a:lnB>
                        <a:noFill/>
                      </a:lnB>
                    </a:tcPr>
                  </a:tc>
                  <a:tc>
                    <a:txBody>
                      <a:bodyPr/>
                      <a:lstStyle/>
                      <a:p>
                        <a:pPr algn="r" fontAlgn="ctr">
                          <a:defRPr spc="50"/>
                        </a:pPr>
                        <a:r>
                          <a:rPr lang="en-GB" sz="900" spc="50" noProof="1"/>
                          <a:t>5.5</a:t>
                        </a:r>
                      </a:p>
                    </a:txBody>
                    <a:tcPr marL="72000" marR="72000" marT="36000" marB="36000" anchor="ctr">
                      <a:lnL>
                        <a:noFill/>
                      </a:lnL>
                      <a:lnR>
                        <a:noFill/>
                      </a:lnR>
                      <a:lnT>
                        <a:noFill/>
                      </a:lnT>
                      <a:lnB>
                        <a:noFill/>
                      </a:lnB>
                    </a:tcPr>
                  </a:tc>
                  <a:tc>
                    <a:txBody>
                      <a:bodyPr/>
                      <a:lstStyle/>
                      <a:p>
                        <a:pPr algn="r" fontAlgn="ctr">
                          <a:defRPr spc="50"/>
                        </a:pPr>
                        <a:r>
                          <a:rPr lang="en-GB" sz="900" spc="50" noProof="1"/>
                          <a:t>5.3</a:t>
                        </a:r>
                      </a:p>
                    </a:txBody>
                    <a:tcPr marL="72000" marR="72000" marT="36000" marB="36000" anchor="ctr">
                      <a:lnL>
                        <a:noFill/>
                      </a:lnL>
                      <a:lnR>
                        <a:noFill/>
                      </a:lnR>
                      <a:lnT>
                        <a:noFill/>
                      </a:lnT>
                      <a:lnB>
                        <a:noFill/>
                      </a:lnB>
                    </a:tcPr>
                  </a:tc>
                  <a:tc>
                    <a:txBody>
                      <a:bodyPr/>
                      <a:lstStyle/>
                      <a:p>
                        <a:pPr algn="r" fontAlgn="ctr">
                          <a:defRPr spc="50"/>
                        </a:pPr>
                        <a:r>
                          <a:rPr lang="en-GB" sz="900" spc="50" noProof="1"/>
                          <a:t>5.5</a:t>
                        </a:r>
                      </a:p>
                    </a:txBody>
                    <a:tcPr marL="72000" marR="72000" marT="36000" marB="36000" anchor="ctr">
                      <a:lnL>
                        <a:noFill/>
                      </a:lnL>
                      <a:lnR>
                        <a:noFill/>
                      </a:lnR>
                      <a:lnT>
                        <a:noFill/>
                      </a:lnT>
                      <a:lnB>
                        <a:noFill/>
                      </a:lnB>
                    </a:tcPr>
                  </a:tc>
                  <a:tc>
                    <a:txBody>
                      <a:bodyPr/>
                      <a:lstStyle/>
                      <a:p>
                        <a:pPr algn="l" fontAlgn="ctr">
                          <a:defRPr spc="50"/>
                        </a:pPr>
                        <a:endParaRPr sz="900" dirty="0"/>
                      </a:p>
                    </a:txBody>
                    <a:tcPr marL="72000" marR="72000" marT="36000" marB="36000" anchor="ctr">
                      <a:lnL>
                        <a:noFill/>
                      </a:lnL>
                      <a:lnR w="6350">
                        <a:solidFill>
                          <a:schemeClr val="tx2">
                            <a:lumMod val="447059"/>
                          </a:schemeClr>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00000">
                  <a:tc>
                    <a:txBody>
                      <a:bodyPr/>
                      <a:lstStyle/>
                      <a:p>
                        <a:pPr algn="l" fontAlgn="ctr">
                          <a:defRPr spc="50"/>
                        </a:pPr>
                        <a:r>
                          <a:rPr lang="en-GB" sz="900" spc="50" noProof="1"/>
                          <a:t>Lundby</a:t>
                        </a:r>
                        <a:endParaRPr sz="900" dirty="0"/>
                      </a:p>
                    </a:txBody>
                    <a:tcPr marL="72000" marR="72000" marT="36000" marB="36000" anchor="ctr">
                      <a:lnL w="6350">
                        <a:solidFill>
                          <a:schemeClr val="tx2">
                            <a:lumMod val="447059"/>
                          </a:schemeClr>
                        </a:solidFill>
                        <a:prstDash val="solid"/>
                        <a:round/>
                        <a:headEnd type="none" w="med" len="med"/>
                        <a:tailEnd type="none" w="med" len="med"/>
                      </a:lnL>
                      <a:lnR>
                        <a:noFill/>
                      </a:lnR>
                      <a:lnT>
                        <a:noFill/>
                      </a:lnT>
                      <a:lnB>
                        <a:noFill/>
                      </a:lnB>
                    </a:tcPr>
                  </a:tc>
                  <a:tc>
                    <a:txBody>
                      <a:bodyPr/>
                      <a:lstStyle/>
                      <a:p>
                        <a:pPr algn="r" fontAlgn="ctr">
                          <a:defRPr spc="50"/>
                        </a:pPr>
                        <a:r>
                          <a:rPr lang="en-GB" sz="900" spc="50" noProof="1"/>
                          <a:t>5.7</a:t>
                        </a:r>
                      </a:p>
                    </a:txBody>
                    <a:tcPr marL="72000" marR="72000" marT="36000" marB="36000" anchor="ctr">
                      <a:lnL>
                        <a:noFill/>
                      </a:lnL>
                      <a:lnR>
                        <a:noFill/>
                      </a:lnR>
                      <a:lnT>
                        <a:noFill/>
                      </a:lnT>
                      <a:lnB>
                        <a:noFill/>
                      </a:lnB>
                    </a:tcPr>
                  </a:tc>
                  <a:tc>
                    <a:txBody>
                      <a:bodyPr/>
                      <a:lstStyle/>
                      <a:p>
                        <a:pPr algn="r" fontAlgn="ctr">
                          <a:defRPr spc="50"/>
                        </a:pPr>
                        <a:r>
                          <a:rPr lang="en-GB" sz="900" spc="50" noProof="1"/>
                          <a:t>5.2</a:t>
                        </a:r>
                      </a:p>
                    </a:txBody>
                    <a:tcPr marL="72000" marR="72000" marT="36000" marB="36000" anchor="ctr">
                      <a:lnL>
                        <a:noFill/>
                      </a:lnL>
                      <a:lnR>
                        <a:noFill/>
                      </a:lnR>
                      <a:lnT>
                        <a:noFill/>
                      </a:lnT>
                      <a:lnB>
                        <a:noFill/>
                      </a:lnB>
                    </a:tcPr>
                  </a:tc>
                  <a:tc>
                    <a:txBody>
                      <a:bodyPr/>
                      <a:lstStyle/>
                      <a:p>
                        <a:pPr algn="r" fontAlgn="ctr">
                          <a:defRPr spc="50"/>
                        </a:pPr>
                        <a:r>
                          <a:rPr lang="en-GB" sz="900" spc="50" noProof="1"/>
                          <a:t>5.5</a:t>
                        </a:r>
                      </a:p>
                    </a:txBody>
                    <a:tcPr marL="72000" marR="72000" marT="36000" marB="36000" anchor="ctr">
                      <a:lnL>
                        <a:noFill/>
                      </a:lnL>
                      <a:lnR>
                        <a:noFill/>
                      </a:lnR>
                      <a:lnT>
                        <a:noFill/>
                      </a:lnT>
                      <a:lnB>
                        <a:noFill/>
                      </a:lnB>
                    </a:tcPr>
                  </a:tc>
                  <a:tc>
                    <a:txBody>
                      <a:bodyPr/>
                      <a:lstStyle/>
                      <a:p>
                        <a:pPr algn="r" fontAlgn="ctr">
                          <a:defRPr spc="50"/>
                        </a:pPr>
                        <a:r>
                          <a:rPr lang="en-GB" sz="900" spc="50" noProof="1"/>
                          <a:t>5.5</a:t>
                        </a:r>
                      </a:p>
                    </a:txBody>
                    <a:tcPr marL="72000" marR="72000" marT="36000" marB="36000" anchor="ctr">
                      <a:lnL>
                        <a:noFill/>
                      </a:lnL>
                      <a:lnR>
                        <a:noFill/>
                      </a:lnR>
                      <a:lnT>
                        <a:noFill/>
                      </a:lnT>
                      <a:lnB>
                        <a:noFill/>
                      </a:lnB>
                    </a:tcPr>
                  </a:tc>
                  <a:tc>
                    <a:txBody>
                      <a:bodyPr/>
                      <a:lstStyle/>
                      <a:p>
                        <a:pPr algn="r" fontAlgn="ctr">
                          <a:defRPr spc="50"/>
                        </a:pPr>
                        <a:r>
                          <a:rPr lang="en-GB" sz="900" spc="50" noProof="1"/>
                          <a:t>5.5</a:t>
                        </a:r>
                      </a:p>
                    </a:txBody>
                    <a:tcPr marL="72000" marR="72000" marT="36000" marB="36000" anchor="ctr">
                      <a:lnL>
                        <a:noFill/>
                      </a:lnL>
                      <a:lnR>
                        <a:noFill/>
                      </a:lnR>
                      <a:lnT>
                        <a:noFill/>
                      </a:lnT>
                      <a:lnB>
                        <a:noFill/>
                      </a:lnB>
                    </a:tcPr>
                  </a:tc>
                  <a:tc>
                    <a:txBody>
                      <a:bodyPr/>
                      <a:lstStyle/>
                      <a:p>
                        <a:pPr algn="l" fontAlgn="ctr">
                          <a:defRPr spc="50"/>
                        </a:pPr>
                        <a:endParaRPr sz="900" dirty="0"/>
                      </a:p>
                    </a:txBody>
                    <a:tcPr marL="72000" marR="72000" marT="36000" marB="36000" anchor="ctr">
                      <a:lnL>
                        <a:noFill/>
                      </a:lnL>
                      <a:lnR w="6350">
                        <a:solidFill>
                          <a:schemeClr val="tx2">
                            <a:lumMod val="447059"/>
                          </a:schemeClr>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100000">
                  <a:tc>
                    <a:txBody>
                      <a:bodyPr/>
                      <a:lstStyle/>
                      <a:p>
                        <a:pPr algn="l" fontAlgn="ctr">
                          <a:defRPr spc="50"/>
                        </a:pPr>
                        <a:r>
                          <a:rPr lang="en-GB" sz="900" spc="50" noProof="1"/>
                          <a:t>Majorna-Linné</a:t>
                        </a:r>
                        <a:endParaRPr sz="900" dirty="0"/>
                      </a:p>
                    </a:txBody>
                    <a:tcPr marL="72000" marR="72000" marT="36000" marB="36000" anchor="ctr">
                      <a:lnL w="6350">
                        <a:solidFill>
                          <a:schemeClr val="tx2">
                            <a:lumMod val="447059"/>
                          </a:schemeClr>
                        </a:solidFill>
                        <a:prstDash val="solid"/>
                        <a:round/>
                        <a:headEnd type="none" w="med" len="med"/>
                        <a:tailEnd type="none" w="med" len="med"/>
                      </a:lnL>
                      <a:lnR>
                        <a:noFill/>
                      </a:lnR>
                      <a:lnT>
                        <a:noFill/>
                      </a:lnT>
                      <a:lnB>
                        <a:noFill/>
                      </a:lnB>
                    </a:tcPr>
                  </a:tc>
                  <a:tc>
                    <a:txBody>
                      <a:bodyPr/>
                      <a:lstStyle/>
                      <a:p>
                        <a:pPr algn="r" fontAlgn="ctr">
                          <a:defRPr spc="50"/>
                        </a:pPr>
                        <a:r>
                          <a:rPr lang="en-GB" sz="900" spc="50" noProof="1"/>
                          <a:t>5.7</a:t>
                        </a:r>
                      </a:p>
                    </a:txBody>
                    <a:tcPr marL="72000" marR="72000" marT="36000" marB="36000" anchor="ctr">
                      <a:lnL>
                        <a:noFill/>
                      </a:lnL>
                      <a:lnR>
                        <a:noFill/>
                      </a:lnR>
                      <a:lnT>
                        <a:noFill/>
                      </a:lnT>
                      <a:lnB>
                        <a:noFill/>
                      </a:lnB>
                    </a:tcPr>
                  </a:tc>
                  <a:tc>
                    <a:txBody>
                      <a:bodyPr/>
                      <a:lstStyle/>
                      <a:p>
                        <a:pPr algn="r" fontAlgn="ctr">
                          <a:defRPr spc="50"/>
                        </a:pPr>
                        <a:r>
                          <a:rPr lang="en-GB" sz="900" spc="50" noProof="1"/>
                          <a:t>5.0</a:t>
                        </a:r>
                      </a:p>
                    </a:txBody>
                    <a:tcPr marL="72000" marR="72000" marT="36000" marB="36000" anchor="ctr">
                      <a:lnL>
                        <a:noFill/>
                      </a:lnL>
                      <a:lnR>
                        <a:noFill/>
                      </a:lnR>
                      <a:lnT>
                        <a:noFill/>
                      </a:lnT>
                      <a:lnB>
                        <a:noFill/>
                      </a:lnB>
                    </a:tcPr>
                  </a:tc>
                  <a:tc>
                    <a:txBody>
                      <a:bodyPr/>
                      <a:lstStyle/>
                      <a:p>
                        <a:pPr algn="r" fontAlgn="ctr">
                          <a:defRPr spc="50"/>
                        </a:pPr>
                        <a:r>
                          <a:rPr lang="en-GB" sz="900" spc="50" noProof="1"/>
                          <a:t>5.4</a:t>
                        </a:r>
                      </a:p>
                    </a:txBody>
                    <a:tcPr marL="72000" marR="72000" marT="36000" marB="36000" anchor="ctr">
                      <a:lnL>
                        <a:noFill/>
                      </a:lnL>
                      <a:lnR>
                        <a:noFill/>
                      </a:lnR>
                      <a:lnT>
                        <a:noFill/>
                      </a:lnT>
                      <a:lnB>
                        <a:noFill/>
                      </a:lnB>
                    </a:tcPr>
                  </a:tc>
                  <a:tc>
                    <a:txBody>
                      <a:bodyPr/>
                      <a:lstStyle/>
                      <a:p>
                        <a:pPr algn="r" fontAlgn="ctr">
                          <a:defRPr spc="50"/>
                        </a:pPr>
                        <a:r>
                          <a:rPr lang="en-GB" sz="900" spc="50" noProof="1"/>
                          <a:t>5.3</a:t>
                        </a:r>
                      </a:p>
                    </a:txBody>
                    <a:tcPr marL="72000" marR="72000" marT="36000" marB="36000" anchor="ctr">
                      <a:lnL>
                        <a:noFill/>
                      </a:lnL>
                      <a:lnR>
                        <a:noFill/>
                      </a:lnR>
                      <a:lnT>
                        <a:noFill/>
                      </a:lnT>
                      <a:lnB>
                        <a:noFill/>
                      </a:lnB>
                    </a:tcPr>
                  </a:tc>
                  <a:tc>
                    <a:txBody>
                      <a:bodyPr/>
                      <a:lstStyle/>
                      <a:p>
                        <a:pPr algn="r" fontAlgn="ctr">
                          <a:defRPr spc="50"/>
                        </a:pPr>
                        <a:r>
                          <a:rPr lang="en-GB" sz="900" spc="50" noProof="1"/>
                          <a:t>5.6</a:t>
                        </a:r>
                      </a:p>
                    </a:txBody>
                    <a:tcPr marL="72000" marR="72000" marT="36000" marB="36000" anchor="ctr">
                      <a:lnL>
                        <a:noFill/>
                      </a:lnL>
                      <a:lnR>
                        <a:noFill/>
                      </a:lnR>
                      <a:lnT>
                        <a:noFill/>
                      </a:lnT>
                      <a:lnB>
                        <a:noFill/>
                      </a:lnB>
                    </a:tcPr>
                  </a:tc>
                  <a:tc>
                    <a:txBody>
                      <a:bodyPr/>
                      <a:lstStyle/>
                      <a:p>
                        <a:pPr algn="l" fontAlgn="ctr">
                          <a:defRPr spc="50"/>
                        </a:pPr>
                        <a:endParaRPr sz="900" dirty="0"/>
                      </a:p>
                    </a:txBody>
                    <a:tcPr marL="72000" marR="72000" marT="36000" marB="36000" anchor="ctr">
                      <a:lnL>
                        <a:noFill/>
                      </a:lnL>
                      <a:lnR w="6350">
                        <a:solidFill>
                          <a:schemeClr val="tx2">
                            <a:lumMod val="447059"/>
                          </a:schemeClr>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100000">
                  <a:tc>
                    <a:txBody>
                      <a:bodyPr/>
                      <a:lstStyle/>
                      <a:p>
                        <a:pPr algn="l" fontAlgn="ctr">
                          <a:defRPr spc="50"/>
                        </a:pPr>
                        <a:r>
                          <a:rPr lang="en-GB" sz="900" spc="50" noProof="1"/>
                          <a:t>Norra Hisingen</a:t>
                        </a:r>
                        <a:endParaRPr sz="900" dirty="0"/>
                      </a:p>
                    </a:txBody>
                    <a:tcPr marL="72000" marR="72000" marT="36000" marB="36000" anchor="ctr">
                      <a:lnL w="6350">
                        <a:solidFill>
                          <a:schemeClr val="tx2">
                            <a:lumMod val="447059"/>
                          </a:schemeClr>
                        </a:solidFill>
                        <a:prstDash val="solid"/>
                        <a:round/>
                        <a:headEnd type="none" w="med" len="med"/>
                        <a:tailEnd type="none" w="med" len="med"/>
                      </a:lnL>
                      <a:lnR>
                        <a:noFill/>
                      </a:lnR>
                      <a:lnT>
                        <a:noFill/>
                      </a:lnT>
                      <a:lnB>
                        <a:noFill/>
                      </a:lnB>
                    </a:tcPr>
                  </a:tc>
                  <a:tc>
                    <a:txBody>
                      <a:bodyPr/>
                      <a:lstStyle/>
                      <a:p>
                        <a:pPr algn="r" fontAlgn="ctr">
                          <a:defRPr spc="50"/>
                        </a:pPr>
                        <a:r>
                          <a:rPr lang="en-GB" sz="900" spc="50" noProof="1"/>
                          <a:t>5.6</a:t>
                        </a:r>
                      </a:p>
                    </a:txBody>
                    <a:tcPr marL="72000" marR="72000" marT="36000" marB="36000" anchor="ctr">
                      <a:lnL>
                        <a:noFill/>
                      </a:lnL>
                      <a:lnR>
                        <a:noFill/>
                      </a:lnR>
                      <a:lnT>
                        <a:noFill/>
                      </a:lnT>
                      <a:lnB>
                        <a:noFill/>
                      </a:lnB>
                    </a:tcPr>
                  </a:tc>
                  <a:tc>
                    <a:txBody>
                      <a:bodyPr/>
                      <a:lstStyle/>
                      <a:p>
                        <a:pPr algn="r" fontAlgn="ctr">
                          <a:defRPr spc="50"/>
                        </a:pPr>
                        <a:r>
                          <a:rPr lang="en-GB" sz="900" spc="50" noProof="1"/>
                          <a:t>5.1</a:t>
                        </a:r>
                      </a:p>
                    </a:txBody>
                    <a:tcPr marL="72000" marR="72000" marT="36000" marB="36000" anchor="ctr">
                      <a:lnL>
                        <a:noFill/>
                      </a:lnL>
                      <a:lnR>
                        <a:noFill/>
                      </a:lnR>
                      <a:lnT>
                        <a:noFill/>
                      </a:lnT>
                      <a:lnB>
                        <a:noFill/>
                      </a:lnB>
                    </a:tcPr>
                  </a:tc>
                  <a:tc>
                    <a:txBody>
                      <a:bodyPr/>
                      <a:lstStyle/>
                      <a:p>
                        <a:pPr algn="r" fontAlgn="ctr">
                          <a:defRPr spc="50"/>
                        </a:pPr>
                        <a:r>
                          <a:rPr lang="en-GB" sz="900" spc="50" noProof="1"/>
                          <a:t>5.5</a:t>
                        </a:r>
                      </a:p>
                    </a:txBody>
                    <a:tcPr marL="72000" marR="72000" marT="36000" marB="36000" anchor="ctr">
                      <a:lnL>
                        <a:noFill/>
                      </a:lnL>
                      <a:lnR>
                        <a:noFill/>
                      </a:lnR>
                      <a:lnT>
                        <a:noFill/>
                      </a:lnT>
                      <a:lnB>
                        <a:noFill/>
                      </a:lnB>
                    </a:tcPr>
                  </a:tc>
                  <a:tc>
                    <a:txBody>
                      <a:bodyPr/>
                      <a:lstStyle/>
                      <a:p>
                        <a:pPr algn="r" fontAlgn="ctr">
                          <a:defRPr spc="50"/>
                        </a:pPr>
                        <a:r>
                          <a:rPr lang="en-GB" sz="900" spc="50" noProof="1"/>
                          <a:t>5.3</a:t>
                        </a:r>
                      </a:p>
                    </a:txBody>
                    <a:tcPr marL="72000" marR="72000" marT="36000" marB="36000" anchor="ctr">
                      <a:lnL>
                        <a:noFill/>
                      </a:lnL>
                      <a:lnR>
                        <a:noFill/>
                      </a:lnR>
                      <a:lnT>
                        <a:noFill/>
                      </a:lnT>
                      <a:lnB>
                        <a:noFill/>
                      </a:lnB>
                    </a:tcPr>
                  </a:tc>
                  <a:tc>
                    <a:txBody>
                      <a:bodyPr/>
                      <a:lstStyle/>
                      <a:p>
                        <a:pPr algn="r" fontAlgn="ctr">
                          <a:defRPr spc="50"/>
                        </a:pPr>
                        <a:r>
                          <a:rPr lang="en-GB" sz="900" spc="50" noProof="1"/>
                          <a:t>5.5</a:t>
                        </a:r>
                      </a:p>
                    </a:txBody>
                    <a:tcPr marL="72000" marR="72000" marT="36000" marB="36000" anchor="ctr">
                      <a:lnL>
                        <a:noFill/>
                      </a:lnL>
                      <a:lnR>
                        <a:noFill/>
                      </a:lnR>
                      <a:lnT>
                        <a:noFill/>
                      </a:lnT>
                      <a:lnB>
                        <a:noFill/>
                      </a:lnB>
                    </a:tcPr>
                  </a:tc>
                  <a:tc>
                    <a:txBody>
                      <a:bodyPr/>
                      <a:lstStyle/>
                      <a:p>
                        <a:pPr algn="l" fontAlgn="ctr">
                          <a:defRPr spc="50"/>
                        </a:pPr>
                        <a:endParaRPr sz="900" dirty="0"/>
                      </a:p>
                    </a:txBody>
                    <a:tcPr marL="72000" marR="72000" marT="36000" marB="36000" anchor="ctr">
                      <a:lnL>
                        <a:noFill/>
                      </a:lnL>
                      <a:lnR w="6350">
                        <a:solidFill>
                          <a:schemeClr val="tx2">
                            <a:lumMod val="447059"/>
                          </a:schemeClr>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100000">
                  <a:tc>
                    <a:txBody>
                      <a:bodyPr/>
                      <a:lstStyle/>
                      <a:p>
                        <a:pPr algn="l" fontAlgn="ctr">
                          <a:defRPr spc="50"/>
                        </a:pPr>
                        <a:r>
                          <a:rPr lang="en-GB" sz="900" spc="50" noProof="1"/>
                          <a:t>Västra Göteborg</a:t>
                        </a:r>
                        <a:endParaRPr sz="900" dirty="0"/>
                      </a:p>
                    </a:txBody>
                    <a:tcPr marL="72000" marR="72000" marT="36000" marB="36000" anchor="ctr">
                      <a:lnL w="6350">
                        <a:solidFill>
                          <a:schemeClr val="tx2">
                            <a:lumMod val="447059"/>
                          </a:schemeClr>
                        </a:solidFill>
                        <a:prstDash val="solid"/>
                        <a:round/>
                        <a:headEnd type="none" w="med" len="med"/>
                        <a:tailEnd type="none" w="med" len="med"/>
                      </a:lnL>
                      <a:lnR>
                        <a:noFill/>
                      </a:lnR>
                      <a:lnT>
                        <a:noFill/>
                      </a:lnT>
                      <a:lnB>
                        <a:noFill/>
                      </a:lnB>
                    </a:tcPr>
                  </a:tc>
                  <a:tc>
                    <a:txBody>
                      <a:bodyPr/>
                      <a:lstStyle/>
                      <a:p>
                        <a:pPr algn="r" fontAlgn="ctr">
                          <a:defRPr spc="50"/>
                        </a:pPr>
                        <a:r>
                          <a:rPr lang="en-GB" sz="900" spc="50" noProof="1"/>
                          <a:t>5.8</a:t>
                        </a:r>
                      </a:p>
                    </a:txBody>
                    <a:tcPr marL="72000" marR="72000" marT="36000" marB="36000" anchor="ctr">
                      <a:lnL>
                        <a:noFill/>
                      </a:lnL>
                      <a:lnR>
                        <a:noFill/>
                      </a:lnR>
                      <a:lnT>
                        <a:noFill/>
                      </a:lnT>
                      <a:lnB>
                        <a:noFill/>
                      </a:lnB>
                    </a:tcPr>
                  </a:tc>
                  <a:tc>
                    <a:txBody>
                      <a:bodyPr/>
                      <a:lstStyle/>
                      <a:p>
                        <a:pPr algn="r" fontAlgn="ctr">
                          <a:defRPr spc="50"/>
                        </a:pPr>
                        <a:r>
                          <a:rPr lang="en-GB" sz="900" spc="50" noProof="1"/>
                          <a:t>5.3</a:t>
                        </a:r>
                      </a:p>
                    </a:txBody>
                    <a:tcPr marL="72000" marR="72000" marT="36000" marB="36000" anchor="ctr">
                      <a:lnL>
                        <a:noFill/>
                      </a:lnL>
                      <a:lnR>
                        <a:noFill/>
                      </a:lnR>
                      <a:lnT>
                        <a:noFill/>
                      </a:lnT>
                      <a:lnB>
                        <a:noFill/>
                      </a:lnB>
                    </a:tcPr>
                  </a:tc>
                  <a:tc>
                    <a:txBody>
                      <a:bodyPr/>
                      <a:lstStyle/>
                      <a:p>
                        <a:pPr algn="r" fontAlgn="ctr">
                          <a:defRPr spc="50"/>
                        </a:pPr>
                        <a:r>
                          <a:rPr lang="en-GB" sz="900" spc="50" noProof="1"/>
                          <a:t>5.6</a:t>
                        </a:r>
                      </a:p>
                    </a:txBody>
                    <a:tcPr marL="72000" marR="72000" marT="36000" marB="36000" anchor="ctr">
                      <a:lnL>
                        <a:noFill/>
                      </a:lnL>
                      <a:lnR>
                        <a:noFill/>
                      </a:lnR>
                      <a:lnT>
                        <a:noFill/>
                      </a:lnT>
                      <a:lnB>
                        <a:noFill/>
                      </a:lnB>
                    </a:tcPr>
                  </a:tc>
                  <a:tc>
                    <a:txBody>
                      <a:bodyPr/>
                      <a:lstStyle/>
                      <a:p>
                        <a:pPr algn="r" fontAlgn="ctr">
                          <a:defRPr spc="50"/>
                        </a:pPr>
                        <a:r>
                          <a:rPr lang="en-GB" sz="900" spc="50" noProof="1"/>
                          <a:t>5.5</a:t>
                        </a:r>
                      </a:p>
                    </a:txBody>
                    <a:tcPr marL="72000" marR="72000" marT="36000" marB="36000" anchor="ctr">
                      <a:lnL>
                        <a:noFill/>
                      </a:lnL>
                      <a:lnR>
                        <a:noFill/>
                      </a:lnR>
                      <a:lnT>
                        <a:noFill/>
                      </a:lnT>
                      <a:lnB>
                        <a:noFill/>
                      </a:lnB>
                    </a:tcPr>
                  </a:tc>
                  <a:tc>
                    <a:txBody>
                      <a:bodyPr/>
                      <a:lstStyle/>
                      <a:p>
                        <a:pPr algn="r" fontAlgn="ctr">
                          <a:defRPr spc="50"/>
                        </a:pPr>
                        <a:r>
                          <a:rPr lang="en-GB" sz="900" spc="50" noProof="1"/>
                          <a:t>5.6</a:t>
                        </a:r>
                      </a:p>
                    </a:txBody>
                    <a:tcPr marL="72000" marR="72000" marT="36000" marB="36000" anchor="ctr">
                      <a:lnL>
                        <a:noFill/>
                      </a:lnL>
                      <a:lnR>
                        <a:noFill/>
                      </a:lnR>
                      <a:lnT>
                        <a:noFill/>
                      </a:lnT>
                      <a:lnB>
                        <a:noFill/>
                      </a:lnB>
                    </a:tcPr>
                  </a:tc>
                  <a:tc>
                    <a:txBody>
                      <a:bodyPr/>
                      <a:lstStyle/>
                      <a:p>
                        <a:pPr algn="l" fontAlgn="ctr">
                          <a:defRPr spc="50"/>
                        </a:pPr>
                        <a:endParaRPr sz="900" dirty="0"/>
                      </a:p>
                    </a:txBody>
                    <a:tcPr marL="72000" marR="72000" marT="36000" marB="36000" anchor="ctr">
                      <a:lnL>
                        <a:noFill/>
                      </a:lnL>
                      <a:lnR w="6350">
                        <a:solidFill>
                          <a:schemeClr val="tx2">
                            <a:lumMod val="447059"/>
                          </a:schemeClr>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100000">
                  <a:tc>
                    <a:txBody>
                      <a:bodyPr/>
                      <a:lstStyle/>
                      <a:p>
                        <a:pPr algn="l" fontAlgn="ctr">
                          <a:defRPr spc="50"/>
                        </a:pPr>
                        <a:r>
                          <a:rPr lang="en-GB" sz="900" spc="50" noProof="1"/>
                          <a:t>Västra Hisingen</a:t>
                        </a:r>
                        <a:endParaRPr sz="900" dirty="0"/>
                      </a:p>
                    </a:txBody>
                    <a:tcPr marL="72000" marR="72000" marT="36000" marB="36000" anchor="ctr">
                      <a:lnL w="6350">
                        <a:solidFill>
                          <a:schemeClr val="tx2">
                            <a:lumMod val="447059"/>
                          </a:schemeClr>
                        </a:solidFill>
                        <a:prstDash val="solid"/>
                        <a:round/>
                        <a:headEnd type="none" w="med" len="med"/>
                        <a:tailEnd type="none" w="med" len="med"/>
                      </a:lnL>
                      <a:lnR>
                        <a:noFill/>
                      </a:lnR>
                      <a:lnT>
                        <a:noFill/>
                      </a:lnT>
                      <a:lnB>
                        <a:noFill/>
                      </a:lnB>
                    </a:tcPr>
                  </a:tc>
                  <a:tc>
                    <a:txBody>
                      <a:bodyPr/>
                      <a:lstStyle/>
                      <a:p>
                        <a:pPr algn="r" fontAlgn="ctr">
                          <a:defRPr spc="50"/>
                        </a:pPr>
                        <a:r>
                          <a:rPr lang="en-GB" sz="900" spc="50" noProof="1"/>
                          <a:t>5.7</a:t>
                        </a:r>
                      </a:p>
                    </a:txBody>
                    <a:tcPr marL="72000" marR="72000" marT="36000" marB="36000" anchor="ctr">
                      <a:lnL>
                        <a:noFill/>
                      </a:lnL>
                      <a:lnR>
                        <a:noFill/>
                      </a:lnR>
                      <a:lnT>
                        <a:noFill/>
                      </a:lnT>
                      <a:lnB>
                        <a:noFill/>
                      </a:lnB>
                    </a:tcPr>
                  </a:tc>
                  <a:tc>
                    <a:txBody>
                      <a:bodyPr/>
                      <a:lstStyle/>
                      <a:p>
                        <a:pPr algn="r" fontAlgn="ctr">
                          <a:defRPr spc="50"/>
                        </a:pPr>
                        <a:r>
                          <a:rPr lang="en-GB" sz="900" spc="50" noProof="1"/>
                          <a:t>5.1</a:t>
                        </a:r>
                      </a:p>
                    </a:txBody>
                    <a:tcPr marL="72000" marR="72000" marT="36000" marB="36000" anchor="ctr">
                      <a:lnL>
                        <a:noFill/>
                      </a:lnL>
                      <a:lnR>
                        <a:noFill/>
                      </a:lnR>
                      <a:lnT>
                        <a:noFill/>
                      </a:lnT>
                      <a:lnB>
                        <a:noFill/>
                      </a:lnB>
                    </a:tcPr>
                  </a:tc>
                  <a:tc>
                    <a:txBody>
                      <a:bodyPr/>
                      <a:lstStyle/>
                      <a:p>
                        <a:pPr algn="r" fontAlgn="ctr">
                          <a:defRPr spc="50"/>
                        </a:pPr>
                        <a:r>
                          <a:rPr lang="en-GB" sz="900" spc="50" noProof="1"/>
                          <a:t>5.5</a:t>
                        </a:r>
                      </a:p>
                    </a:txBody>
                    <a:tcPr marL="72000" marR="72000" marT="36000" marB="36000" anchor="ctr">
                      <a:lnL>
                        <a:noFill/>
                      </a:lnL>
                      <a:lnR>
                        <a:noFill/>
                      </a:lnR>
                      <a:lnT>
                        <a:noFill/>
                      </a:lnT>
                      <a:lnB>
                        <a:noFill/>
                      </a:lnB>
                    </a:tcPr>
                  </a:tc>
                  <a:tc>
                    <a:txBody>
                      <a:bodyPr/>
                      <a:lstStyle/>
                      <a:p>
                        <a:pPr algn="r" fontAlgn="ctr">
                          <a:defRPr spc="50"/>
                        </a:pPr>
                        <a:r>
                          <a:rPr lang="en-GB" sz="900" spc="50" noProof="1"/>
                          <a:t>5.3</a:t>
                        </a:r>
                      </a:p>
                    </a:txBody>
                    <a:tcPr marL="72000" marR="72000" marT="36000" marB="36000" anchor="ctr">
                      <a:lnL>
                        <a:noFill/>
                      </a:lnL>
                      <a:lnR>
                        <a:noFill/>
                      </a:lnR>
                      <a:lnT>
                        <a:noFill/>
                      </a:lnT>
                      <a:lnB>
                        <a:noFill/>
                      </a:lnB>
                    </a:tcPr>
                  </a:tc>
                  <a:tc>
                    <a:txBody>
                      <a:bodyPr/>
                      <a:lstStyle/>
                      <a:p>
                        <a:pPr algn="r" fontAlgn="ctr">
                          <a:defRPr spc="50"/>
                        </a:pPr>
                        <a:r>
                          <a:rPr lang="en-GB" sz="900" spc="50" noProof="1"/>
                          <a:t>5.6</a:t>
                        </a:r>
                      </a:p>
                    </a:txBody>
                    <a:tcPr marL="72000" marR="72000" marT="36000" marB="36000" anchor="ctr">
                      <a:lnL>
                        <a:noFill/>
                      </a:lnL>
                      <a:lnR>
                        <a:noFill/>
                      </a:lnR>
                      <a:lnT>
                        <a:noFill/>
                      </a:lnT>
                      <a:lnB>
                        <a:noFill/>
                      </a:lnB>
                    </a:tcPr>
                  </a:tc>
                  <a:tc>
                    <a:txBody>
                      <a:bodyPr/>
                      <a:lstStyle/>
                      <a:p>
                        <a:pPr algn="l" fontAlgn="ctr">
                          <a:defRPr spc="50"/>
                        </a:pPr>
                        <a:endParaRPr sz="900" dirty="0"/>
                      </a:p>
                    </a:txBody>
                    <a:tcPr marL="72000" marR="72000" marT="36000" marB="36000" anchor="ctr">
                      <a:lnL>
                        <a:noFill/>
                      </a:lnL>
                      <a:lnR w="6350">
                        <a:solidFill>
                          <a:schemeClr val="tx2">
                            <a:lumMod val="447059"/>
                          </a:schemeClr>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100000">
                  <a:tc>
                    <a:txBody>
                      <a:bodyPr/>
                      <a:lstStyle/>
                      <a:p>
                        <a:pPr algn="l" fontAlgn="ctr">
                          <a:defRPr spc="50"/>
                        </a:pPr>
                        <a:r>
                          <a:rPr lang="en-GB" sz="900" spc="50" noProof="1"/>
                          <a:t>Örgryte-Härlanda</a:t>
                        </a:r>
                        <a:endParaRPr sz="900" dirty="0"/>
                      </a:p>
                    </a:txBody>
                    <a:tcPr marL="72000" marR="72000" marT="36000" marB="36000" anchor="ctr">
                      <a:lnL w="6350">
                        <a:solidFill>
                          <a:schemeClr val="tx2">
                            <a:lumMod val="447059"/>
                          </a:schemeClr>
                        </a:solidFill>
                        <a:prstDash val="solid"/>
                        <a:round/>
                        <a:headEnd type="none" w="med" len="med"/>
                        <a:tailEnd type="none" w="med" len="med"/>
                      </a:lnL>
                      <a:lnR>
                        <a:noFill/>
                      </a:lnR>
                      <a:lnT>
                        <a:noFill/>
                      </a:lnT>
                      <a:lnB>
                        <a:noFill/>
                      </a:lnB>
                    </a:tcPr>
                  </a:tc>
                  <a:tc>
                    <a:txBody>
                      <a:bodyPr/>
                      <a:lstStyle/>
                      <a:p>
                        <a:pPr algn="r" fontAlgn="ctr">
                          <a:defRPr spc="50"/>
                        </a:pPr>
                        <a:r>
                          <a:rPr lang="en-GB" sz="900" spc="50" noProof="1"/>
                          <a:t>5.7</a:t>
                        </a:r>
                      </a:p>
                    </a:txBody>
                    <a:tcPr marL="72000" marR="72000" marT="36000" marB="36000" anchor="ctr">
                      <a:lnL>
                        <a:noFill/>
                      </a:lnL>
                      <a:lnR>
                        <a:noFill/>
                      </a:lnR>
                      <a:lnT>
                        <a:noFill/>
                      </a:lnT>
                      <a:lnB>
                        <a:noFill/>
                      </a:lnB>
                    </a:tcPr>
                  </a:tc>
                  <a:tc>
                    <a:txBody>
                      <a:bodyPr/>
                      <a:lstStyle/>
                      <a:p>
                        <a:pPr algn="r" fontAlgn="ctr">
                          <a:defRPr spc="50"/>
                        </a:pPr>
                        <a:r>
                          <a:rPr lang="en-GB" sz="900" spc="50" noProof="1"/>
                          <a:t>5.1</a:t>
                        </a:r>
                      </a:p>
                    </a:txBody>
                    <a:tcPr marL="72000" marR="72000" marT="36000" marB="36000" anchor="ctr">
                      <a:lnL>
                        <a:noFill/>
                      </a:lnL>
                      <a:lnR>
                        <a:noFill/>
                      </a:lnR>
                      <a:lnT>
                        <a:noFill/>
                      </a:lnT>
                      <a:lnB>
                        <a:noFill/>
                      </a:lnB>
                    </a:tcPr>
                  </a:tc>
                  <a:tc>
                    <a:txBody>
                      <a:bodyPr/>
                      <a:lstStyle/>
                      <a:p>
                        <a:pPr algn="r" fontAlgn="ctr">
                          <a:defRPr spc="50"/>
                        </a:pPr>
                        <a:r>
                          <a:rPr lang="en-GB" sz="900" spc="50" noProof="1"/>
                          <a:t>5.5</a:t>
                        </a:r>
                      </a:p>
                    </a:txBody>
                    <a:tcPr marL="72000" marR="72000" marT="36000" marB="36000" anchor="ctr">
                      <a:lnL>
                        <a:noFill/>
                      </a:lnL>
                      <a:lnR>
                        <a:noFill/>
                      </a:lnR>
                      <a:lnT>
                        <a:noFill/>
                      </a:lnT>
                      <a:lnB>
                        <a:noFill/>
                      </a:lnB>
                    </a:tcPr>
                  </a:tc>
                  <a:tc>
                    <a:txBody>
                      <a:bodyPr/>
                      <a:lstStyle/>
                      <a:p>
                        <a:pPr algn="r" fontAlgn="ctr">
                          <a:defRPr spc="50"/>
                        </a:pPr>
                        <a:r>
                          <a:rPr lang="en-GB" sz="900" spc="50" noProof="1"/>
                          <a:t>5.5</a:t>
                        </a:r>
                      </a:p>
                    </a:txBody>
                    <a:tcPr marL="72000" marR="72000" marT="36000" marB="36000" anchor="ctr">
                      <a:lnL>
                        <a:noFill/>
                      </a:lnL>
                      <a:lnR>
                        <a:noFill/>
                      </a:lnR>
                      <a:lnT>
                        <a:noFill/>
                      </a:lnT>
                      <a:lnB>
                        <a:noFill/>
                      </a:lnB>
                    </a:tcPr>
                  </a:tc>
                  <a:tc>
                    <a:txBody>
                      <a:bodyPr/>
                      <a:lstStyle/>
                      <a:p>
                        <a:pPr algn="r" fontAlgn="ctr">
                          <a:defRPr spc="50"/>
                        </a:pPr>
                        <a:r>
                          <a:rPr lang="en-GB" sz="900" spc="50" noProof="1"/>
                          <a:t>5.6</a:t>
                        </a:r>
                      </a:p>
                    </a:txBody>
                    <a:tcPr marL="72000" marR="72000" marT="36000" marB="36000" anchor="ctr">
                      <a:lnL>
                        <a:noFill/>
                      </a:lnL>
                      <a:lnR>
                        <a:noFill/>
                      </a:lnR>
                      <a:lnT>
                        <a:noFill/>
                      </a:lnT>
                      <a:lnB>
                        <a:noFill/>
                      </a:lnB>
                    </a:tcPr>
                  </a:tc>
                  <a:tc>
                    <a:txBody>
                      <a:bodyPr/>
                      <a:lstStyle/>
                      <a:p>
                        <a:pPr algn="l" fontAlgn="ctr">
                          <a:defRPr spc="50"/>
                        </a:pPr>
                        <a:endParaRPr sz="900" dirty="0"/>
                      </a:p>
                    </a:txBody>
                    <a:tcPr marL="72000" marR="72000" marT="36000" marB="36000" anchor="ctr">
                      <a:lnL>
                        <a:noFill/>
                      </a:lnL>
                      <a:lnR w="6350">
                        <a:solidFill>
                          <a:schemeClr val="tx2">
                            <a:lumMod val="447059"/>
                          </a:schemeClr>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100000">
                  <a:tc>
                    <a:txBody>
                      <a:bodyPr/>
                      <a:lstStyle/>
                      <a:p>
                        <a:pPr algn="l" fontAlgn="ctr">
                          <a:defRPr spc="50"/>
                        </a:pPr>
                        <a:r>
                          <a:rPr lang="en-GB" sz="900" spc="50" noProof="1"/>
                          <a:t>Östra Göteborg</a:t>
                        </a:r>
                        <a:endParaRPr sz="900" dirty="0"/>
                      </a:p>
                    </a:txBody>
                    <a:tcPr marL="72000" marR="72000" marT="36000" marB="36000" anchor="ctr">
                      <a:lnL w="6350">
                        <a:solidFill>
                          <a:schemeClr val="tx2">
                            <a:lumMod val="447059"/>
                          </a:schemeClr>
                        </a:solidFill>
                        <a:prstDash val="solid"/>
                        <a:round/>
                        <a:headEnd type="none" w="med" len="med"/>
                        <a:tailEnd type="none" w="med" len="med"/>
                      </a:lnL>
                      <a:lnR>
                        <a:noFill/>
                      </a:lnR>
                      <a:lnT>
                        <a:noFill/>
                      </a:lnT>
                      <a:lnB w="6350">
                        <a:solidFill>
                          <a:schemeClr val="tx2">
                            <a:lumMod val="447059"/>
                          </a:schemeClr>
                        </a:solidFill>
                        <a:prstDash val="solid"/>
                        <a:round/>
                        <a:headEnd type="none" w="med" len="med"/>
                        <a:tailEnd type="none" w="med" len="med"/>
                      </a:lnB>
                    </a:tcPr>
                  </a:tc>
                  <a:tc>
                    <a:txBody>
                      <a:bodyPr/>
                      <a:lstStyle/>
                      <a:p>
                        <a:pPr algn="r" fontAlgn="ctr">
                          <a:defRPr spc="50"/>
                        </a:pPr>
                        <a:r>
                          <a:rPr lang="en-GB" sz="900" spc="50" noProof="1"/>
                          <a:t>5.6</a:t>
                        </a:r>
                      </a:p>
                    </a:txBody>
                    <a:tcPr marL="72000" marR="72000" marT="36000" marB="36000" anchor="ctr">
                      <a:lnL>
                        <a:noFill/>
                      </a:lnL>
                      <a:lnR>
                        <a:noFill/>
                      </a:lnR>
                      <a:lnT>
                        <a:noFill/>
                      </a:lnT>
                      <a:lnB w="6350">
                        <a:solidFill>
                          <a:schemeClr val="tx2">
                            <a:lumMod val="447059"/>
                          </a:schemeClr>
                        </a:solidFill>
                        <a:prstDash val="solid"/>
                        <a:round/>
                        <a:headEnd type="none" w="med" len="med"/>
                        <a:tailEnd type="none" w="med" len="med"/>
                      </a:lnB>
                    </a:tcPr>
                  </a:tc>
                  <a:tc>
                    <a:txBody>
                      <a:bodyPr/>
                      <a:lstStyle/>
                      <a:p>
                        <a:pPr algn="r" fontAlgn="ctr">
                          <a:defRPr spc="50"/>
                        </a:pPr>
                        <a:r>
                          <a:rPr lang="en-GB" sz="900" spc="50" noProof="1"/>
                          <a:t>5.1</a:t>
                        </a:r>
                      </a:p>
                    </a:txBody>
                    <a:tcPr marL="72000" marR="72000" marT="36000" marB="36000" anchor="ctr">
                      <a:lnL>
                        <a:noFill/>
                      </a:lnL>
                      <a:lnR>
                        <a:noFill/>
                      </a:lnR>
                      <a:lnT>
                        <a:noFill/>
                      </a:lnT>
                      <a:lnB w="6350">
                        <a:solidFill>
                          <a:schemeClr val="tx2">
                            <a:lumMod val="447059"/>
                          </a:schemeClr>
                        </a:solidFill>
                        <a:prstDash val="solid"/>
                        <a:round/>
                        <a:headEnd type="none" w="med" len="med"/>
                        <a:tailEnd type="none" w="med" len="med"/>
                      </a:lnB>
                    </a:tcPr>
                  </a:tc>
                  <a:tc>
                    <a:txBody>
                      <a:bodyPr/>
                      <a:lstStyle/>
                      <a:p>
                        <a:pPr algn="r" fontAlgn="ctr">
                          <a:defRPr spc="50"/>
                        </a:pPr>
                        <a:r>
                          <a:rPr lang="en-GB" sz="900" spc="50" noProof="1"/>
                          <a:t>5.5</a:t>
                        </a:r>
                      </a:p>
                    </a:txBody>
                    <a:tcPr marL="72000" marR="72000" marT="36000" marB="36000" anchor="ctr">
                      <a:lnL>
                        <a:noFill/>
                      </a:lnL>
                      <a:lnR>
                        <a:noFill/>
                      </a:lnR>
                      <a:lnT>
                        <a:noFill/>
                      </a:lnT>
                      <a:lnB w="6350">
                        <a:solidFill>
                          <a:schemeClr val="tx2">
                            <a:lumMod val="447059"/>
                          </a:schemeClr>
                        </a:solidFill>
                        <a:prstDash val="solid"/>
                        <a:round/>
                        <a:headEnd type="none" w="med" len="med"/>
                        <a:tailEnd type="none" w="med" len="med"/>
                      </a:lnB>
                    </a:tcPr>
                  </a:tc>
                  <a:tc>
                    <a:txBody>
                      <a:bodyPr/>
                      <a:lstStyle/>
                      <a:p>
                        <a:pPr algn="r" fontAlgn="ctr">
                          <a:defRPr spc="50"/>
                        </a:pPr>
                        <a:r>
                          <a:rPr lang="en-GB" sz="900" spc="50" noProof="1"/>
                          <a:t>5.2</a:t>
                        </a:r>
                      </a:p>
                    </a:txBody>
                    <a:tcPr marL="72000" marR="72000" marT="36000" marB="36000" anchor="ctr">
                      <a:lnL>
                        <a:noFill/>
                      </a:lnL>
                      <a:lnR>
                        <a:noFill/>
                      </a:lnR>
                      <a:lnT>
                        <a:noFill/>
                      </a:lnT>
                      <a:lnB w="6350">
                        <a:solidFill>
                          <a:schemeClr val="tx2">
                            <a:lumMod val="447059"/>
                          </a:schemeClr>
                        </a:solidFill>
                        <a:prstDash val="solid"/>
                        <a:round/>
                        <a:headEnd type="none" w="med" len="med"/>
                        <a:tailEnd type="none" w="med" len="med"/>
                      </a:lnB>
                    </a:tcPr>
                  </a:tc>
                  <a:tc>
                    <a:txBody>
                      <a:bodyPr/>
                      <a:lstStyle/>
                      <a:p>
                        <a:pPr algn="r" fontAlgn="ctr">
                          <a:defRPr spc="50"/>
                        </a:pPr>
                        <a:r>
                          <a:rPr lang="en-GB" sz="900" spc="50" noProof="1"/>
                          <a:t>5.5</a:t>
                        </a:r>
                      </a:p>
                    </a:txBody>
                    <a:tcPr marL="72000" marR="72000" marT="36000" marB="36000" anchor="ctr">
                      <a:lnL>
                        <a:noFill/>
                      </a:lnL>
                      <a:lnR>
                        <a:noFill/>
                      </a:lnR>
                      <a:lnT>
                        <a:noFill/>
                      </a:lnT>
                      <a:lnB w="6350">
                        <a:solidFill>
                          <a:schemeClr val="tx2">
                            <a:lumMod val="447059"/>
                          </a:schemeClr>
                        </a:solidFill>
                        <a:prstDash val="solid"/>
                        <a:round/>
                        <a:headEnd type="none" w="med" len="med"/>
                        <a:tailEnd type="none" w="med" len="med"/>
                      </a:lnB>
                    </a:tcPr>
                  </a:tc>
                  <a:tc>
                    <a:txBody>
                      <a:bodyPr/>
                      <a:lstStyle/>
                      <a:p>
                        <a:pPr algn="l" fontAlgn="ctr">
                          <a:defRPr spc="50"/>
                        </a:pPr>
                        <a:endParaRPr sz="900" dirty="0"/>
                      </a:p>
                    </a:txBody>
                    <a:tcPr marL="72000" marR="72000" marT="36000" marB="36000" anchor="ctr">
                      <a:lnL>
                        <a:noFill/>
                      </a:lnL>
                      <a:lnR w="6350">
                        <a:solidFill>
                          <a:schemeClr val="tx2">
                            <a:lumMod val="447059"/>
                          </a:schemeClr>
                        </a:solidFill>
                        <a:prstDash val="solid"/>
                        <a:round/>
                        <a:headEnd type="none" w="med" len="med"/>
                        <a:tailEnd type="none" w="med" len="med"/>
                      </a:lnR>
                      <a:lnT>
                        <a:noFill/>
                      </a:lnT>
                      <a:lnB w="6350">
                        <a:solidFill>
                          <a:schemeClr val="tx2">
                            <a:lumMod val="447059"/>
                          </a:schemeClr>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Könsuppdelad andel positiva</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andel positiva per frågeområde tillsammans med de frågor som ingår i varje område. </a:t>
            </a:r>
            <a:br/>
            <a:r>
              <a:rPr lang="en-GB" sz="1400" spc="50" noProof="1">
                <a:solidFill>
                  <a:schemeClr val="tx1">
                    <a:lumMod val="75000"/>
                    <a:lumOff val="25000"/>
                  </a:schemeClr>
                </a:solidFill>
              </a:rPr>
              <a:t>Svaren redovisas även uppdelade på vilket kön barnet har.</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Göteborg</a:t>
              </a:r>
              <a:br/>
              <a:r>
                <a:rPr lang="en-GB" sz="1050" spc="50" noProof="1">
                  <a:solidFill>
                    <a:schemeClr val="tx1">
                      <a:lumMod val="249351"/>
                    </a:schemeClr>
                  </a:solidFill>
                </a:rPr>
                <a:t>och bygger på svar från 11730 vårdnadshavare av 20938 möjliga, dvs 56.0%</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grpSp>
      <p:grpSp>
        <p:nvGrpSpPr>
          <p:cNvPr id="5000" name="BodyContent"/>
          <p:cNvGrpSpPr/>
          <p:nvPr/>
        </p:nvGrpSpPr>
        <p:grpSpPr>
          <a:xfrm>
            <a:off x="720000" y="1466101"/>
            <a:ext cx="8460000" cy="4048008"/>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chart">
              <c:chart xmlns:c="http://schemas.openxmlformats.org/drawingml/2006/chart" xmlns:r="http://schemas.openxmlformats.org/officeDocument/2006/relationships" r:id="rId2"/>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Könsuppdelad andel positiva</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andel positiva per frågeområde tillsammans med de frågor som ingår i varje område. </a:t>
            </a:r>
            <a:br/>
            <a:r>
              <a:rPr lang="en-GB" sz="1400" spc="50" noProof="1">
                <a:solidFill>
                  <a:schemeClr val="tx1">
                    <a:lumMod val="75000"/>
                    <a:lumOff val="25000"/>
                  </a:schemeClr>
                </a:solidFill>
              </a:rPr>
              <a:t>Svaren redovisas även uppdelade på vilket kön barnet har.</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Göteborg</a:t>
              </a:r>
              <a:br/>
              <a:r>
                <a:rPr lang="en-GB" sz="1050" spc="50" noProof="1">
                  <a:solidFill>
                    <a:schemeClr val="tx1">
                      <a:lumMod val="249351"/>
                    </a:schemeClr>
                  </a:solidFill>
                </a:rPr>
                <a:t>och bygger på svar från 11730 vårdnadshavare av 20938 möjliga, dvs 56.0%</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grpSp>
      <p:grpSp>
        <p:nvGrpSpPr>
          <p:cNvPr id="5000" name="BodyContent"/>
          <p:cNvGrpSpPr/>
          <p:nvPr/>
        </p:nvGrpSpPr>
        <p:grpSpPr>
          <a:xfrm>
            <a:off x="720000" y="1466101"/>
            <a:ext cx="8460000" cy="4048008"/>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chart">
              <c:chart xmlns:c="http://schemas.openxmlformats.org/drawingml/2006/chart" xmlns:r="http://schemas.openxmlformats.org/officeDocument/2006/relationships" r:id="rId2"/>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Om respondenterna</a:t>
              </a:r>
            </a:p>
          </p:txBody>
        </p:sp>
      </p:gr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Göteborg</a:t>
              </a:r>
              <a:br/>
              <a:r>
                <a:rPr lang="en-GB" sz="1050" spc="50" noProof="1">
                  <a:solidFill>
                    <a:schemeClr val="tx1">
                      <a:lumMod val="249351"/>
                    </a:schemeClr>
                  </a:solidFill>
                </a:rPr>
                <a:t>och bygger på svar från 11730 vårdnadshavare av 20938 möjliga, dvs 56.0%</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grpSp>
      <p:grpSp>
        <p:nvGrpSpPr>
          <p:cNvPr id="5000" name="BodyContent"/>
          <p:cNvGrpSpPr/>
          <p:nvPr/>
        </p:nvGrpSpPr>
        <p:grpSpPr>
          <a:xfrm>
            <a:off x="720000" y="1466101"/>
            <a:ext cx="8460000" cy="4356000"/>
            <a:chOff x="720000" y="1296000"/>
            <a:chExt cx="8460000" cy="4356000"/>
          </a:xfrm>
        </p:grpSpPr>
        <p:graphicFrame>
          <p:nvGraphicFramePr>
            <p:cNvPr id="5002" name="BodyContentTable"/>
            <p:cNvGraphicFramePr>
              <a:graphicFrameLocks/>
            </p:cNvGraphicFramePr>
            <p:nvPr/>
          </p:nvGraphicFramePr>
          <p:xfrm>
            <a:off x="720000" y="1296000"/>
            <a:ext cx="2820000" cy="4356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005" name="BodyContentTable"/>
            <p:cNvGraphicFramePr>
              <a:graphicFrameLocks/>
            </p:cNvGraphicFramePr>
            <p:nvPr/>
          </p:nvGraphicFramePr>
          <p:xfrm>
            <a:off x="3540000" y="1296000"/>
            <a:ext cx="2820000" cy="435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008" name="BodyContentTable"/>
            <p:cNvGraphicFramePr>
              <a:graphicFrameLocks/>
            </p:cNvGraphicFramePr>
            <p:nvPr/>
          </p:nvGraphicFramePr>
          <p:xfrm>
            <a:off x="6360000" y="1296000"/>
            <a:ext cx="2820000" cy="4356000"/>
          </p:xfrm>
          <a:graphic>
            <a:graphicData uri="http://schemas.openxmlformats.org/drawingml/2006/chart">
              <c:chart xmlns:c="http://schemas.openxmlformats.org/drawingml/2006/chart" xmlns:r="http://schemas.openxmlformats.org/officeDocument/2006/relationships" r:id="rId4"/>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Svarsstatistik för respektive deltagande stadsdel</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antal inbjudna, antal inkomna svar samt svarsfrekvensen för varje stadsdel</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grpSp>
      <p:grpSp>
        <p:nvGrpSpPr>
          <p:cNvPr id="30" name="Title2"/>
          <p:cNvGrpSpPr/>
          <p:nvPr/>
        </p:nvGrpSpPr>
        <p:grpSpPr>
          <a:xfrm>
            <a:off x="720000" y="936000"/>
            <a:ext cx="8460000" cy="360000"/>
            <a:chOff x="720000" y="936000"/>
            <a:chExt cx="8460000" cy="360000"/>
          </a:xfrm>
        </p:grpSpPr>
      </p:grpSp>
      <p:grpSp>
        <p:nvGrpSpPr>
          <p:cNvPr id="60" name="BodyFooter"/>
          <p:cNvGrpSpPr/>
          <p:nvPr/>
        </p:nvGrpSpPr>
        <p:grpSpPr>
          <a:xfrm>
            <a:off x="720000" y="5514108"/>
            <a:ext cx="8460000" cy="896533"/>
            <a:chOff x="720000" y="5570465"/>
            <a:chExt cx="8460000" cy="297535"/>
          </a:xfrm>
        </p:grpSpPr>
      </p:grpSp>
      <p:grpSp>
        <p:nvGrpSpPr>
          <p:cNvPr id="5000" name="BodyContent"/>
          <p:cNvGrpSpPr/>
          <p:nvPr/>
        </p:nvGrpSpPr>
        <p:grpSpPr>
          <a:xfrm>
            <a:off x="720000" y="1466101"/>
            <a:ext cx="8460000" cy="4356000"/>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table">
              <a:tbl>
                <a:tblPr/>
                <a:tblGrid>
                  <a:gridCol w="5760000">
                    <a:extLst>
                      <a:ext uri="{9D8B030D-6E8A-4147-A177-3AD203B41FA5}">
                        <a16:colId xmlns:a16="http://schemas.microsoft.com/office/drawing/2014/main" val="20000"/>
                      </a:ext>
                    </a:extLst>
                  </a:gridCol>
                  <a:gridCol w="9000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900000">
                    <a:extLst>
                      <a:ext uri="{9D8B030D-6E8A-4147-A177-3AD203B41FA5}">
                        <a16:colId xmlns:a16="http://schemas.microsoft.com/office/drawing/2014/main" val="20003"/>
                      </a:ext>
                    </a:extLst>
                  </a:gridCol>
                </a:tblGrid>
                <a:tr h="100000">
                  <a:tc>
                    <a:txBody>
                      <a:bodyPr/>
                      <a:lstStyle/>
                      <a:p>
                        <a:pPr algn="ctr" fontAlgn="t">
                          <a:defRPr spc="50"/>
                        </a:pPr>
                        <a:endParaRPr/>
                      </a:p>
                    </a:txBody>
                    <a:tcPr marL="72000" marR="72000" marT="36000" marB="36000">
                      <a:lnL w="6350">
                        <a:solidFill>
                          <a:schemeClr val="tx2">
                            <a:lumMod val="447059"/>
                          </a:schemeClr>
                        </a:solidFill>
                        <a:prstDash val="solid"/>
                        <a:round/>
                        <a:headEnd type="none" w="med" len="med"/>
                        <a:tailEnd type="none" w="med" len="med"/>
                      </a:lnL>
                      <a:lnR>
                        <a:noFill/>
                      </a:lnR>
                      <a:lnT w="6350">
                        <a:solidFill>
                          <a:schemeClr val="tx2">
                            <a:lumMod val="447059"/>
                          </a:schemeClr>
                        </a:solidFill>
                        <a:prstDash val="solid"/>
                        <a:round/>
                        <a:headEnd type="none" w="med" len="med"/>
                        <a:tailEnd type="none" w="med" len="med"/>
                      </a:lnT>
                      <a:lnB w="6350">
                        <a:solidFill>
                          <a:schemeClr val="tx2">
                            <a:lumMod val="447059"/>
                          </a:schemeClr>
                        </a:solidFill>
                        <a:prstDash val="solid"/>
                        <a:round/>
                        <a:headEnd type="none" w="med" len="med"/>
                        <a:tailEnd type="none" w="med" len="med"/>
                      </a:lnB>
                      <a:solidFill>
                        <a:schemeClr val="tx2">
                          <a:lumMod val="433333"/>
                        </a:schemeClr>
                      </a:solidFill>
                    </a:tcPr>
                  </a:tc>
                  <a:tc>
                    <a:txBody>
                      <a:bodyPr/>
                      <a:lstStyle/>
                      <a:p>
                        <a:pPr algn="ctr" fontAlgn="t">
                          <a:defRPr spc="50"/>
                        </a:pPr>
                        <a:r>
                          <a:rPr lang="en-GB" sz="1100" spc="50" noProof="1"/>
                          <a:t>Svars-</a:t>
                        </a:r>
                        <a:br/>
                        <a:r>
                          <a:rPr lang="en-GB" sz="1100" spc="50" noProof="1"/>
                          <a:t>frekvens</a:t>
                        </a:r>
                      </a:p>
                    </a:txBody>
                    <a:tcPr marL="72000" marR="72000" marT="36000" marB="36000">
                      <a:lnL>
                        <a:noFill/>
                      </a:lnL>
                      <a:lnR>
                        <a:noFill/>
                      </a:lnR>
                      <a:lnT w="6350">
                        <a:solidFill>
                          <a:schemeClr val="tx2">
                            <a:lumMod val="447059"/>
                          </a:schemeClr>
                        </a:solidFill>
                        <a:prstDash val="solid"/>
                        <a:round/>
                        <a:headEnd type="none" w="med" len="med"/>
                        <a:tailEnd type="none" w="med" len="med"/>
                      </a:lnT>
                      <a:lnB w="6350">
                        <a:solidFill>
                          <a:schemeClr val="tx2">
                            <a:lumMod val="447059"/>
                          </a:schemeClr>
                        </a:solidFill>
                        <a:prstDash val="solid"/>
                        <a:round/>
                        <a:headEnd type="none" w="med" len="med"/>
                        <a:tailEnd type="none" w="med" len="med"/>
                      </a:lnB>
                      <a:solidFill>
                        <a:schemeClr val="tx2">
                          <a:lumMod val="433333"/>
                        </a:schemeClr>
                      </a:solidFill>
                    </a:tcPr>
                  </a:tc>
                  <a:tc>
                    <a:txBody>
                      <a:bodyPr/>
                      <a:lstStyle/>
                      <a:p>
                        <a:pPr algn="ctr" fontAlgn="t">
                          <a:defRPr spc="50"/>
                        </a:pPr>
                        <a:r>
                          <a:rPr lang="en-GB" sz="1100" spc="50" noProof="1"/>
                          <a:t>Antal svar</a:t>
                        </a:r>
                      </a:p>
                    </a:txBody>
                    <a:tcPr marL="72000" marR="72000" marT="36000" marB="36000">
                      <a:lnL>
                        <a:noFill/>
                      </a:lnL>
                      <a:lnR>
                        <a:noFill/>
                      </a:lnR>
                      <a:lnT w="6350">
                        <a:solidFill>
                          <a:schemeClr val="tx2">
                            <a:lumMod val="447059"/>
                          </a:schemeClr>
                        </a:solidFill>
                        <a:prstDash val="solid"/>
                        <a:round/>
                        <a:headEnd type="none" w="med" len="med"/>
                        <a:tailEnd type="none" w="med" len="med"/>
                      </a:lnT>
                      <a:lnB w="6350">
                        <a:solidFill>
                          <a:schemeClr val="tx2">
                            <a:lumMod val="447059"/>
                          </a:schemeClr>
                        </a:solidFill>
                        <a:prstDash val="solid"/>
                        <a:round/>
                        <a:headEnd type="none" w="med" len="med"/>
                        <a:tailEnd type="none" w="med" len="med"/>
                      </a:lnB>
                      <a:solidFill>
                        <a:schemeClr val="tx2">
                          <a:lumMod val="433333"/>
                        </a:schemeClr>
                      </a:solidFill>
                    </a:tcPr>
                  </a:tc>
                  <a:tc>
                    <a:txBody>
                      <a:bodyPr/>
                      <a:lstStyle/>
                      <a:p>
                        <a:pPr algn="ctr" fontAlgn="t">
                          <a:defRPr spc="50"/>
                        </a:pPr>
                        <a:r>
                          <a:rPr lang="en-GB" sz="1100" spc="50" noProof="1"/>
                          <a:t>Antal i urval</a:t>
                        </a:r>
                      </a:p>
                    </a:txBody>
                    <a:tcPr marL="72000" marR="72000" marT="36000" marB="36000">
                      <a:lnL>
                        <a:noFill/>
                      </a:lnL>
                      <a:lnR w="6350">
                        <a:solidFill>
                          <a:schemeClr val="tx2">
                            <a:lumMod val="447059"/>
                          </a:schemeClr>
                        </a:solidFill>
                        <a:prstDash val="solid"/>
                        <a:round/>
                        <a:headEnd type="none" w="med" len="med"/>
                        <a:tailEnd type="none" w="med" len="med"/>
                      </a:lnR>
                      <a:lnT w="6350">
                        <a:solidFill>
                          <a:schemeClr val="tx2">
                            <a:lumMod val="447059"/>
                          </a:schemeClr>
                        </a:solidFill>
                        <a:prstDash val="solid"/>
                        <a:round/>
                        <a:headEnd type="none" w="med" len="med"/>
                        <a:tailEnd type="none" w="med" len="med"/>
                      </a:lnT>
                      <a:lnB w="6350">
                        <a:solidFill>
                          <a:schemeClr val="tx2">
                            <a:lumMod val="447059"/>
                          </a:schemeClr>
                        </a:solidFill>
                        <a:prstDash val="solid"/>
                        <a:round/>
                        <a:headEnd type="none" w="med" len="med"/>
                        <a:tailEnd type="none" w="med" len="med"/>
                      </a:lnB>
                      <a:solidFill>
                        <a:schemeClr val="tx2">
                          <a:lumMod val="433333"/>
                        </a:schemeClr>
                      </a:solidFill>
                    </a:tcPr>
                  </a:tc>
                  <a:extLst>
                    <a:ext uri="{0D108BD9-81ED-4DB2-BD59-A6C34878D82A}">
                      <a16:rowId xmlns:a16="http://schemas.microsoft.com/office/drawing/2014/main" val="10000"/>
                    </a:ext>
                  </a:extLst>
                </a:tr>
                <a:tr h="100000">
                  <a:tc>
                    <a:txBody>
                      <a:bodyPr/>
                      <a:lstStyle/>
                      <a:p>
                        <a:pPr algn="l" fontAlgn="ctr">
                          <a:defRPr spc="50"/>
                        </a:pPr>
                        <a:r>
                          <a:rPr lang="en-GB" sz="1100" spc="50" noProof="1"/>
                          <a:t>Angered</a:t>
                        </a:r>
                      </a:p>
                    </a:txBody>
                    <a:tcPr marL="72000" marR="72000" marT="36000" marB="36000" anchor="ctr">
                      <a:lnL>
                        <a:noFill/>
                      </a:lnL>
                      <a:lnR>
                        <a:noFill/>
                      </a:lnR>
                      <a:lnT w="6350" cap="flat" cmpd="sng" algn="ctr">
                        <a:solidFill>
                          <a:schemeClr val="tx2">
                            <a:lumMod val="447059"/>
                          </a:schemeClr>
                        </a:solidFill>
                        <a:prstDash val="solid"/>
                        <a:round/>
                        <a:headEnd type="none" w="med" len="med"/>
                        <a:tailEnd type="none" w="med" len="med"/>
                      </a:lnT>
                      <a:lnB>
                        <a:noFill/>
                      </a:lnB>
                    </a:tcPr>
                  </a:tc>
                  <a:tc>
                    <a:txBody>
                      <a:bodyPr/>
                      <a:lstStyle/>
                      <a:p>
                        <a:pPr algn="r" fontAlgn="ctr">
                          <a:defRPr spc="50"/>
                        </a:pPr>
                        <a:r>
                          <a:rPr lang="en-GB" sz="1100" spc="50" noProof="1"/>
                          <a:t>48.1%</a:t>
                        </a:r>
                      </a:p>
                    </a:txBody>
                    <a:tcPr marL="72000" marR="72000" marT="36000" marB="36000" anchor="ctr">
                      <a:lnL>
                        <a:noFill/>
                      </a:lnL>
                      <a:lnR>
                        <a:noFill/>
                      </a:lnR>
                      <a:lnT w="6350" cap="flat" cmpd="sng" algn="ctr">
                        <a:solidFill>
                          <a:schemeClr val="tx2">
                            <a:lumMod val="447059"/>
                          </a:schemeClr>
                        </a:solidFill>
                        <a:prstDash val="solid"/>
                        <a:round/>
                        <a:headEnd type="none" w="med" len="med"/>
                        <a:tailEnd type="none" w="med" len="med"/>
                      </a:lnT>
                      <a:lnB>
                        <a:noFill/>
                      </a:lnB>
                    </a:tcPr>
                  </a:tc>
                  <a:tc>
                    <a:txBody>
                      <a:bodyPr/>
                      <a:lstStyle/>
                      <a:p>
                        <a:pPr algn="r" fontAlgn="ctr">
                          <a:defRPr spc="50"/>
                        </a:pPr>
                        <a:r>
                          <a:rPr lang="en-GB" sz="1100" spc="50" noProof="1"/>
                          <a:t>1181</a:t>
                        </a:r>
                      </a:p>
                    </a:txBody>
                    <a:tcPr marL="72000" marR="72000" marT="36000" marB="36000" anchor="ctr">
                      <a:lnL>
                        <a:noFill/>
                      </a:lnL>
                      <a:lnR>
                        <a:noFill/>
                      </a:lnR>
                      <a:lnT w="6350" cap="flat" cmpd="sng" algn="ctr">
                        <a:solidFill>
                          <a:schemeClr val="tx2">
                            <a:lumMod val="447059"/>
                          </a:schemeClr>
                        </a:solidFill>
                        <a:prstDash val="solid"/>
                        <a:round/>
                        <a:headEnd type="none" w="med" len="med"/>
                        <a:tailEnd type="none" w="med" len="med"/>
                      </a:lnT>
                      <a:lnB>
                        <a:noFill/>
                      </a:lnB>
                    </a:tcPr>
                  </a:tc>
                  <a:tc>
                    <a:txBody>
                      <a:bodyPr/>
                      <a:lstStyle/>
                      <a:p>
                        <a:pPr algn="r" fontAlgn="ctr">
                          <a:defRPr spc="50"/>
                        </a:pPr>
                        <a:r>
                          <a:rPr lang="en-GB" sz="1100" spc="50" noProof="1"/>
                          <a:t>2453</a:t>
                        </a:r>
                      </a:p>
                    </a:txBody>
                    <a:tcPr marL="72000" marR="72000" marT="36000" marB="36000" anchor="ctr">
                      <a:lnL>
                        <a:noFill/>
                      </a:lnL>
                      <a:lnR>
                        <a:noFill/>
                      </a:lnR>
                      <a:lnT w="6350" cap="flat" cmpd="sng" algn="ctr">
                        <a:solidFill>
                          <a:schemeClr val="tx2">
                            <a:lumMod val="447059"/>
                          </a:schemeClr>
                        </a:solidFill>
                        <a:prstDash val="solid"/>
                        <a:round/>
                        <a:headEnd type="none" w="med" len="med"/>
                        <a:tailEnd type="none" w="med" len="med"/>
                      </a:lnT>
                      <a:lnB>
                        <a:noFill/>
                      </a:lnB>
                    </a:tcPr>
                  </a:tc>
                  <a:extLst>
                    <a:ext uri="{0D108BD9-81ED-4DB2-BD59-A6C34878D82A}">
                      <a16:rowId xmlns:a16="http://schemas.microsoft.com/office/drawing/2014/main" val="10001"/>
                    </a:ext>
                  </a:extLst>
                </a:tr>
                <a:tr h="100000">
                  <a:tc>
                    <a:txBody>
                      <a:bodyPr/>
                      <a:lstStyle/>
                      <a:p>
                        <a:pPr algn="l" fontAlgn="ctr">
                          <a:defRPr spc="50"/>
                        </a:pPr>
                        <a:r>
                          <a:rPr lang="en-GB" sz="1100" spc="50" noProof="1"/>
                          <a:t>Askim-Frölunda-Högsbo</a:t>
                        </a:r>
                      </a:p>
                    </a:txBody>
                    <a:tcPr marL="72000" marR="72000" marT="36000" marB="36000" anchor="ctr">
                      <a:lnL>
                        <a:noFill/>
                      </a:lnL>
                      <a:lnR>
                        <a:noFill/>
                      </a:lnR>
                      <a:lnT>
                        <a:noFill/>
                      </a:lnT>
                      <a:lnB>
                        <a:noFill/>
                      </a:lnB>
                    </a:tcPr>
                  </a:tc>
                  <a:tc>
                    <a:txBody>
                      <a:bodyPr/>
                      <a:lstStyle/>
                      <a:p>
                        <a:pPr algn="r" fontAlgn="ctr">
                          <a:defRPr spc="50"/>
                        </a:pPr>
                        <a:r>
                          <a:rPr lang="en-GB" sz="1100" spc="50" noProof="1"/>
                          <a:t>61.6%</a:t>
                        </a:r>
                      </a:p>
                    </a:txBody>
                    <a:tcPr marL="72000" marR="72000" marT="36000" marB="36000" anchor="ctr">
                      <a:lnL>
                        <a:noFill/>
                      </a:lnL>
                      <a:lnR>
                        <a:noFill/>
                      </a:lnR>
                      <a:lnT>
                        <a:noFill/>
                      </a:lnT>
                      <a:lnB>
                        <a:noFill/>
                      </a:lnB>
                    </a:tcPr>
                  </a:tc>
                  <a:tc>
                    <a:txBody>
                      <a:bodyPr/>
                      <a:lstStyle/>
                      <a:p>
                        <a:pPr algn="r" fontAlgn="ctr">
                          <a:defRPr spc="50"/>
                        </a:pPr>
                        <a:r>
                          <a:rPr lang="en-GB" sz="1100" spc="50" noProof="1"/>
                          <a:t>1356</a:t>
                        </a:r>
                      </a:p>
                    </a:txBody>
                    <a:tcPr marL="72000" marR="72000" marT="36000" marB="36000" anchor="ctr">
                      <a:lnL>
                        <a:noFill/>
                      </a:lnL>
                      <a:lnR>
                        <a:noFill/>
                      </a:lnR>
                      <a:lnT>
                        <a:noFill/>
                      </a:lnT>
                      <a:lnB>
                        <a:noFill/>
                      </a:lnB>
                    </a:tcPr>
                  </a:tc>
                  <a:tc>
                    <a:txBody>
                      <a:bodyPr/>
                      <a:lstStyle/>
                      <a:p>
                        <a:pPr algn="r" fontAlgn="ctr">
                          <a:defRPr spc="50"/>
                        </a:pPr>
                        <a:r>
                          <a:rPr lang="en-GB" sz="1100" spc="50" noProof="1"/>
                          <a:t>2200</a:t>
                        </a:r>
                      </a:p>
                    </a:txBody>
                    <a:tcPr marL="72000" marR="72000" marT="36000" marB="36000" anchor="ctr">
                      <a:lnL>
                        <a:noFill/>
                      </a:lnL>
                      <a:lnR>
                        <a:noFill/>
                      </a:lnR>
                      <a:lnT>
                        <a:noFill/>
                      </a:lnT>
                      <a:lnB>
                        <a:noFill/>
                      </a:lnB>
                    </a:tcPr>
                  </a:tc>
                  <a:extLst>
                    <a:ext uri="{0D108BD9-81ED-4DB2-BD59-A6C34878D82A}">
                      <a16:rowId xmlns:a16="http://schemas.microsoft.com/office/drawing/2014/main" val="10002"/>
                    </a:ext>
                  </a:extLst>
                </a:tr>
                <a:tr h="100000">
                  <a:tc>
                    <a:txBody>
                      <a:bodyPr/>
                      <a:lstStyle/>
                      <a:p>
                        <a:pPr algn="l" fontAlgn="ctr">
                          <a:defRPr spc="50"/>
                        </a:pPr>
                        <a:r>
                          <a:rPr lang="en-GB" sz="1100" spc="50" noProof="1"/>
                          <a:t>Centrum</a:t>
                        </a:r>
                      </a:p>
                    </a:txBody>
                    <a:tcPr marL="72000" marR="72000" marT="36000" marB="36000" anchor="ctr">
                      <a:lnL>
                        <a:noFill/>
                      </a:lnL>
                      <a:lnR>
                        <a:noFill/>
                      </a:lnR>
                      <a:lnT>
                        <a:noFill/>
                      </a:lnT>
                      <a:lnB>
                        <a:noFill/>
                      </a:lnB>
                    </a:tcPr>
                  </a:tc>
                  <a:tc>
                    <a:txBody>
                      <a:bodyPr/>
                      <a:lstStyle/>
                      <a:p>
                        <a:pPr algn="r" fontAlgn="ctr">
                          <a:defRPr spc="50"/>
                        </a:pPr>
                        <a:r>
                          <a:rPr lang="en-GB" sz="1100" spc="50" noProof="1"/>
                          <a:t>67.1%</a:t>
                        </a:r>
                      </a:p>
                    </a:txBody>
                    <a:tcPr marL="72000" marR="72000" marT="36000" marB="36000" anchor="ctr">
                      <a:lnL>
                        <a:noFill/>
                      </a:lnL>
                      <a:lnR>
                        <a:noFill/>
                      </a:lnR>
                      <a:lnT>
                        <a:noFill/>
                      </a:lnT>
                      <a:lnB>
                        <a:noFill/>
                      </a:lnB>
                    </a:tcPr>
                  </a:tc>
                  <a:tc>
                    <a:txBody>
                      <a:bodyPr/>
                      <a:lstStyle/>
                      <a:p>
                        <a:pPr algn="r" fontAlgn="ctr">
                          <a:defRPr spc="50"/>
                        </a:pPr>
                        <a:r>
                          <a:rPr lang="en-GB" sz="1100" spc="50" noProof="1"/>
                          <a:t>920</a:t>
                        </a:r>
                      </a:p>
                    </a:txBody>
                    <a:tcPr marL="72000" marR="72000" marT="36000" marB="36000" anchor="ctr">
                      <a:lnL>
                        <a:noFill/>
                      </a:lnL>
                      <a:lnR>
                        <a:noFill/>
                      </a:lnR>
                      <a:lnT>
                        <a:noFill/>
                      </a:lnT>
                      <a:lnB>
                        <a:noFill/>
                      </a:lnB>
                    </a:tcPr>
                  </a:tc>
                  <a:tc>
                    <a:txBody>
                      <a:bodyPr/>
                      <a:lstStyle/>
                      <a:p>
                        <a:pPr algn="r" fontAlgn="ctr">
                          <a:defRPr spc="50"/>
                        </a:pPr>
                        <a:r>
                          <a:rPr lang="en-GB" sz="1100" spc="50" noProof="1"/>
                          <a:t>1372</a:t>
                        </a:r>
                      </a:p>
                    </a:txBody>
                    <a:tcPr marL="72000" marR="72000" marT="36000" marB="36000" anchor="ctr">
                      <a:lnL>
                        <a:noFill/>
                      </a:lnL>
                      <a:lnR>
                        <a:noFill/>
                      </a:lnR>
                      <a:lnT>
                        <a:noFill/>
                      </a:lnT>
                      <a:lnB>
                        <a:noFill/>
                      </a:lnB>
                    </a:tcPr>
                  </a:tc>
                  <a:extLst>
                    <a:ext uri="{0D108BD9-81ED-4DB2-BD59-A6C34878D82A}">
                      <a16:rowId xmlns:a16="http://schemas.microsoft.com/office/drawing/2014/main" val="10003"/>
                    </a:ext>
                  </a:extLst>
                </a:tr>
                <a:tr h="100000">
                  <a:tc>
                    <a:txBody>
                      <a:bodyPr/>
                      <a:lstStyle/>
                      <a:p>
                        <a:pPr algn="l" fontAlgn="ctr">
                          <a:defRPr spc="50"/>
                        </a:pPr>
                        <a:r>
                          <a:rPr lang="en-GB" sz="1100" spc="50" noProof="1"/>
                          <a:t>Lundby</a:t>
                        </a:r>
                      </a:p>
                    </a:txBody>
                    <a:tcPr marL="72000" marR="72000" marT="36000" marB="36000" anchor="ctr">
                      <a:lnL>
                        <a:noFill/>
                      </a:lnL>
                      <a:lnR>
                        <a:noFill/>
                      </a:lnR>
                      <a:lnT>
                        <a:noFill/>
                      </a:lnT>
                      <a:lnB>
                        <a:noFill/>
                      </a:lnB>
                    </a:tcPr>
                  </a:tc>
                  <a:tc>
                    <a:txBody>
                      <a:bodyPr/>
                      <a:lstStyle/>
                      <a:p>
                        <a:pPr algn="r" fontAlgn="ctr">
                          <a:defRPr spc="50"/>
                        </a:pPr>
                        <a:r>
                          <a:rPr lang="en-GB" sz="1100" spc="50" noProof="1"/>
                          <a:t>65.1%</a:t>
                        </a:r>
                      </a:p>
                    </a:txBody>
                    <a:tcPr marL="72000" marR="72000" marT="36000" marB="36000" anchor="ctr">
                      <a:lnL>
                        <a:noFill/>
                      </a:lnL>
                      <a:lnR>
                        <a:noFill/>
                      </a:lnR>
                      <a:lnT>
                        <a:noFill/>
                      </a:lnT>
                      <a:lnB>
                        <a:noFill/>
                      </a:lnB>
                    </a:tcPr>
                  </a:tc>
                  <a:tc>
                    <a:txBody>
                      <a:bodyPr/>
                      <a:lstStyle/>
                      <a:p>
                        <a:pPr algn="r" fontAlgn="ctr">
                          <a:defRPr spc="50"/>
                        </a:pPr>
                        <a:r>
                          <a:rPr lang="en-GB" sz="1100" spc="50" noProof="1"/>
                          <a:t>1235</a:t>
                        </a:r>
                      </a:p>
                    </a:txBody>
                    <a:tcPr marL="72000" marR="72000" marT="36000" marB="36000" anchor="ctr">
                      <a:lnL>
                        <a:noFill/>
                      </a:lnL>
                      <a:lnR>
                        <a:noFill/>
                      </a:lnR>
                      <a:lnT>
                        <a:noFill/>
                      </a:lnT>
                      <a:lnB>
                        <a:noFill/>
                      </a:lnB>
                    </a:tcPr>
                  </a:tc>
                  <a:tc>
                    <a:txBody>
                      <a:bodyPr/>
                      <a:lstStyle/>
                      <a:p>
                        <a:pPr algn="r" fontAlgn="ctr">
                          <a:defRPr spc="50"/>
                        </a:pPr>
                        <a:r>
                          <a:rPr lang="en-GB" sz="1100" spc="50" noProof="1"/>
                          <a:t>1896</a:t>
                        </a:r>
                      </a:p>
                    </a:txBody>
                    <a:tcPr marL="72000" marR="72000" marT="36000" marB="36000" anchor="ctr">
                      <a:lnL>
                        <a:noFill/>
                      </a:lnL>
                      <a:lnR>
                        <a:noFill/>
                      </a:lnR>
                      <a:lnT>
                        <a:noFill/>
                      </a:lnT>
                      <a:lnB>
                        <a:noFill/>
                      </a:lnB>
                    </a:tcPr>
                  </a:tc>
                  <a:extLst>
                    <a:ext uri="{0D108BD9-81ED-4DB2-BD59-A6C34878D82A}">
                      <a16:rowId xmlns:a16="http://schemas.microsoft.com/office/drawing/2014/main" val="10004"/>
                    </a:ext>
                  </a:extLst>
                </a:tr>
                <a:tr h="100000">
                  <a:tc>
                    <a:txBody>
                      <a:bodyPr/>
                      <a:lstStyle/>
                      <a:p>
                        <a:pPr algn="l" fontAlgn="ctr">
                          <a:defRPr spc="50"/>
                        </a:pPr>
                        <a:r>
                          <a:rPr lang="en-GB" sz="1100" spc="50" noProof="1"/>
                          <a:t>Majorna-Linné</a:t>
                        </a:r>
                      </a:p>
                    </a:txBody>
                    <a:tcPr marL="72000" marR="72000" marT="36000" marB="36000" anchor="ctr">
                      <a:lnL>
                        <a:noFill/>
                      </a:lnL>
                      <a:lnR>
                        <a:noFill/>
                      </a:lnR>
                      <a:lnT>
                        <a:noFill/>
                      </a:lnT>
                      <a:lnB>
                        <a:noFill/>
                      </a:lnB>
                    </a:tcPr>
                  </a:tc>
                  <a:tc>
                    <a:txBody>
                      <a:bodyPr/>
                      <a:lstStyle/>
                      <a:p>
                        <a:pPr algn="r" fontAlgn="ctr">
                          <a:defRPr spc="50"/>
                        </a:pPr>
                        <a:r>
                          <a:rPr lang="en-GB" sz="1100" spc="50" noProof="1"/>
                          <a:t>65.9%</a:t>
                        </a:r>
                      </a:p>
                    </a:txBody>
                    <a:tcPr marL="72000" marR="72000" marT="36000" marB="36000" anchor="ctr">
                      <a:lnL>
                        <a:noFill/>
                      </a:lnL>
                      <a:lnR>
                        <a:noFill/>
                      </a:lnR>
                      <a:lnT>
                        <a:noFill/>
                      </a:lnT>
                      <a:lnB>
                        <a:noFill/>
                      </a:lnB>
                    </a:tcPr>
                  </a:tc>
                  <a:tc>
                    <a:txBody>
                      <a:bodyPr/>
                      <a:lstStyle/>
                      <a:p>
                        <a:pPr algn="r" fontAlgn="ctr">
                          <a:defRPr spc="50"/>
                        </a:pPr>
                        <a:r>
                          <a:rPr lang="en-GB" sz="1100" spc="50" noProof="1"/>
                          <a:t>1353</a:t>
                        </a:r>
                      </a:p>
                    </a:txBody>
                    <a:tcPr marL="72000" marR="72000" marT="36000" marB="36000" anchor="ctr">
                      <a:lnL>
                        <a:noFill/>
                      </a:lnL>
                      <a:lnR>
                        <a:noFill/>
                      </a:lnR>
                      <a:lnT>
                        <a:noFill/>
                      </a:lnT>
                      <a:lnB>
                        <a:noFill/>
                      </a:lnB>
                    </a:tcPr>
                  </a:tc>
                  <a:tc>
                    <a:txBody>
                      <a:bodyPr/>
                      <a:lstStyle/>
                      <a:p>
                        <a:pPr algn="r" fontAlgn="ctr">
                          <a:defRPr spc="50"/>
                        </a:pPr>
                        <a:r>
                          <a:rPr lang="en-GB" sz="1100" spc="50" noProof="1"/>
                          <a:t>2053</a:t>
                        </a:r>
                      </a:p>
                    </a:txBody>
                    <a:tcPr marL="72000" marR="72000" marT="36000" marB="36000" anchor="ctr">
                      <a:lnL>
                        <a:noFill/>
                      </a:lnL>
                      <a:lnR>
                        <a:noFill/>
                      </a:lnR>
                      <a:lnT>
                        <a:noFill/>
                      </a:lnT>
                      <a:lnB>
                        <a:noFill/>
                      </a:lnB>
                    </a:tcPr>
                  </a:tc>
                  <a:extLst>
                    <a:ext uri="{0D108BD9-81ED-4DB2-BD59-A6C34878D82A}">
                      <a16:rowId xmlns:a16="http://schemas.microsoft.com/office/drawing/2014/main" val="10005"/>
                    </a:ext>
                  </a:extLst>
                </a:tr>
                <a:tr h="100000">
                  <a:tc>
                    <a:txBody>
                      <a:bodyPr/>
                      <a:lstStyle/>
                      <a:p>
                        <a:pPr algn="l" fontAlgn="ctr">
                          <a:defRPr spc="50"/>
                        </a:pPr>
                        <a:r>
                          <a:rPr lang="en-GB" sz="1100" spc="50" noProof="1"/>
                          <a:t>Norra Hisingen</a:t>
                        </a:r>
                      </a:p>
                    </a:txBody>
                    <a:tcPr marL="72000" marR="72000" marT="36000" marB="36000" anchor="ctr">
                      <a:lnL>
                        <a:noFill/>
                      </a:lnL>
                      <a:lnR>
                        <a:noFill/>
                      </a:lnR>
                      <a:lnT>
                        <a:noFill/>
                      </a:lnT>
                      <a:lnB>
                        <a:noFill/>
                      </a:lnB>
                    </a:tcPr>
                  </a:tc>
                  <a:tc>
                    <a:txBody>
                      <a:bodyPr/>
                      <a:lstStyle/>
                      <a:p>
                        <a:pPr algn="r" fontAlgn="ctr">
                          <a:defRPr spc="50"/>
                        </a:pPr>
                        <a:r>
                          <a:rPr lang="en-GB" sz="1100" spc="50" noProof="1"/>
                          <a:t>46.1%</a:t>
                        </a:r>
                      </a:p>
                    </a:txBody>
                    <a:tcPr marL="72000" marR="72000" marT="36000" marB="36000" anchor="ctr">
                      <a:lnL>
                        <a:noFill/>
                      </a:lnL>
                      <a:lnR>
                        <a:noFill/>
                      </a:lnR>
                      <a:lnT>
                        <a:noFill/>
                      </a:lnT>
                      <a:lnB>
                        <a:noFill/>
                      </a:lnB>
                    </a:tcPr>
                  </a:tc>
                  <a:tc>
                    <a:txBody>
                      <a:bodyPr/>
                      <a:lstStyle/>
                      <a:p>
                        <a:pPr algn="r" fontAlgn="ctr">
                          <a:defRPr spc="50"/>
                        </a:pPr>
                        <a:r>
                          <a:rPr lang="en-GB" sz="1100" spc="50" noProof="1"/>
                          <a:t>936</a:t>
                        </a:r>
                      </a:p>
                    </a:txBody>
                    <a:tcPr marL="72000" marR="72000" marT="36000" marB="36000" anchor="ctr">
                      <a:lnL>
                        <a:noFill/>
                      </a:lnL>
                      <a:lnR>
                        <a:noFill/>
                      </a:lnR>
                      <a:lnT>
                        <a:noFill/>
                      </a:lnT>
                      <a:lnB>
                        <a:noFill/>
                      </a:lnB>
                    </a:tcPr>
                  </a:tc>
                  <a:tc>
                    <a:txBody>
                      <a:bodyPr/>
                      <a:lstStyle/>
                      <a:p>
                        <a:pPr algn="r" fontAlgn="ctr">
                          <a:defRPr spc="50"/>
                        </a:pPr>
                        <a:r>
                          <a:rPr lang="en-GB" sz="1100" spc="50" noProof="1"/>
                          <a:t>2029</a:t>
                        </a:r>
                      </a:p>
                    </a:txBody>
                    <a:tcPr marL="72000" marR="72000" marT="36000" marB="36000" anchor="ctr">
                      <a:lnL>
                        <a:noFill/>
                      </a:lnL>
                      <a:lnR>
                        <a:noFill/>
                      </a:lnR>
                      <a:lnT>
                        <a:noFill/>
                      </a:lnT>
                      <a:lnB>
                        <a:noFill/>
                      </a:lnB>
                    </a:tcPr>
                  </a:tc>
                  <a:extLst>
                    <a:ext uri="{0D108BD9-81ED-4DB2-BD59-A6C34878D82A}">
                      <a16:rowId xmlns:a16="http://schemas.microsoft.com/office/drawing/2014/main" val="10006"/>
                    </a:ext>
                  </a:extLst>
                </a:tr>
                <a:tr h="100000">
                  <a:tc>
                    <a:txBody>
                      <a:bodyPr/>
                      <a:lstStyle/>
                      <a:p>
                        <a:pPr algn="l" fontAlgn="ctr">
                          <a:defRPr spc="50"/>
                        </a:pPr>
                        <a:r>
                          <a:rPr lang="en-GB" sz="1100" spc="50" noProof="1"/>
                          <a:t>Västra Göteborg</a:t>
                        </a:r>
                      </a:p>
                    </a:txBody>
                    <a:tcPr marL="72000" marR="72000" marT="36000" marB="36000" anchor="ctr">
                      <a:lnL>
                        <a:noFill/>
                      </a:lnL>
                      <a:lnR>
                        <a:noFill/>
                      </a:lnR>
                      <a:lnT>
                        <a:noFill/>
                      </a:lnT>
                      <a:lnB>
                        <a:noFill/>
                      </a:lnB>
                    </a:tcPr>
                  </a:tc>
                  <a:tc>
                    <a:txBody>
                      <a:bodyPr/>
                      <a:lstStyle/>
                      <a:p>
                        <a:pPr algn="r" fontAlgn="ctr">
                          <a:defRPr spc="50"/>
                        </a:pPr>
                        <a:r>
                          <a:rPr lang="en-GB" sz="1100" spc="50" noProof="1"/>
                          <a:t>66.2%</a:t>
                        </a:r>
                      </a:p>
                    </a:txBody>
                    <a:tcPr marL="72000" marR="72000" marT="36000" marB="36000" anchor="ctr">
                      <a:lnL>
                        <a:noFill/>
                      </a:lnL>
                      <a:lnR>
                        <a:noFill/>
                      </a:lnR>
                      <a:lnT>
                        <a:noFill/>
                      </a:lnT>
                      <a:lnB>
                        <a:noFill/>
                      </a:lnB>
                    </a:tcPr>
                  </a:tc>
                  <a:tc>
                    <a:txBody>
                      <a:bodyPr/>
                      <a:lstStyle/>
                      <a:p>
                        <a:pPr algn="r" fontAlgn="ctr">
                          <a:defRPr spc="50"/>
                        </a:pPr>
                        <a:r>
                          <a:rPr lang="en-GB" sz="1100" spc="50" noProof="1"/>
                          <a:t>1531</a:t>
                        </a:r>
                      </a:p>
                    </a:txBody>
                    <a:tcPr marL="72000" marR="72000" marT="36000" marB="36000" anchor="ctr">
                      <a:lnL>
                        <a:noFill/>
                      </a:lnL>
                      <a:lnR>
                        <a:noFill/>
                      </a:lnR>
                      <a:lnT>
                        <a:noFill/>
                      </a:lnT>
                      <a:lnB>
                        <a:noFill/>
                      </a:lnB>
                    </a:tcPr>
                  </a:tc>
                  <a:tc>
                    <a:txBody>
                      <a:bodyPr/>
                      <a:lstStyle/>
                      <a:p>
                        <a:pPr algn="r" fontAlgn="ctr">
                          <a:defRPr spc="50"/>
                        </a:pPr>
                        <a:r>
                          <a:rPr lang="en-GB" sz="1100" spc="50" noProof="1"/>
                          <a:t>2313</a:t>
                        </a:r>
                      </a:p>
                    </a:txBody>
                    <a:tcPr marL="72000" marR="72000" marT="36000" marB="36000" anchor="ctr">
                      <a:lnL>
                        <a:noFill/>
                      </a:lnL>
                      <a:lnR>
                        <a:noFill/>
                      </a:lnR>
                      <a:lnT>
                        <a:noFill/>
                      </a:lnT>
                      <a:lnB>
                        <a:noFill/>
                      </a:lnB>
                    </a:tcPr>
                  </a:tc>
                  <a:extLst>
                    <a:ext uri="{0D108BD9-81ED-4DB2-BD59-A6C34878D82A}">
                      <a16:rowId xmlns:a16="http://schemas.microsoft.com/office/drawing/2014/main" val="10007"/>
                    </a:ext>
                  </a:extLst>
                </a:tr>
                <a:tr h="100000">
                  <a:tc>
                    <a:txBody>
                      <a:bodyPr/>
                      <a:lstStyle/>
                      <a:p>
                        <a:pPr algn="l" fontAlgn="ctr">
                          <a:defRPr spc="50"/>
                        </a:pPr>
                        <a:r>
                          <a:rPr lang="en-GB" sz="1100" spc="50" noProof="1"/>
                          <a:t>Västra Hisingen</a:t>
                        </a:r>
                      </a:p>
                    </a:txBody>
                    <a:tcPr marL="72000" marR="72000" marT="36000" marB="36000" anchor="ctr">
                      <a:lnL>
                        <a:noFill/>
                      </a:lnL>
                      <a:lnR>
                        <a:noFill/>
                      </a:lnR>
                      <a:lnT>
                        <a:noFill/>
                      </a:lnT>
                      <a:lnB>
                        <a:noFill/>
                      </a:lnB>
                    </a:tcPr>
                  </a:tc>
                  <a:tc>
                    <a:txBody>
                      <a:bodyPr/>
                      <a:lstStyle/>
                      <a:p>
                        <a:pPr algn="r" fontAlgn="ctr">
                          <a:defRPr spc="50"/>
                        </a:pPr>
                        <a:r>
                          <a:rPr lang="en-GB" sz="1100" spc="50" noProof="1"/>
                          <a:t>47.8%</a:t>
                        </a:r>
                      </a:p>
                    </a:txBody>
                    <a:tcPr marL="72000" marR="72000" marT="36000" marB="36000" anchor="ctr">
                      <a:lnL>
                        <a:noFill/>
                      </a:lnL>
                      <a:lnR>
                        <a:noFill/>
                      </a:lnR>
                      <a:lnT>
                        <a:noFill/>
                      </a:lnT>
                      <a:lnB>
                        <a:noFill/>
                      </a:lnB>
                    </a:tcPr>
                  </a:tc>
                  <a:tc>
                    <a:txBody>
                      <a:bodyPr/>
                      <a:lstStyle/>
                      <a:p>
                        <a:pPr algn="r" fontAlgn="ctr">
                          <a:defRPr spc="50"/>
                        </a:pPr>
                        <a:r>
                          <a:rPr lang="en-GB" sz="1100" spc="50" noProof="1"/>
                          <a:t>1224</a:t>
                        </a:r>
                      </a:p>
                    </a:txBody>
                    <a:tcPr marL="72000" marR="72000" marT="36000" marB="36000" anchor="ctr">
                      <a:lnL>
                        <a:noFill/>
                      </a:lnL>
                      <a:lnR>
                        <a:noFill/>
                      </a:lnR>
                      <a:lnT>
                        <a:noFill/>
                      </a:lnT>
                      <a:lnB>
                        <a:noFill/>
                      </a:lnB>
                    </a:tcPr>
                  </a:tc>
                  <a:tc>
                    <a:txBody>
                      <a:bodyPr/>
                      <a:lstStyle/>
                      <a:p>
                        <a:pPr algn="r" fontAlgn="ctr">
                          <a:defRPr spc="50"/>
                        </a:pPr>
                        <a:r>
                          <a:rPr lang="en-GB" sz="1100" spc="50" noProof="1"/>
                          <a:t>2563</a:t>
                        </a:r>
                      </a:p>
                    </a:txBody>
                    <a:tcPr marL="72000" marR="72000" marT="36000" marB="36000" anchor="ctr">
                      <a:lnL>
                        <a:noFill/>
                      </a:lnL>
                      <a:lnR>
                        <a:noFill/>
                      </a:lnR>
                      <a:lnT>
                        <a:noFill/>
                      </a:lnT>
                      <a:lnB>
                        <a:noFill/>
                      </a:lnB>
                    </a:tcPr>
                  </a:tc>
                  <a:extLst>
                    <a:ext uri="{0D108BD9-81ED-4DB2-BD59-A6C34878D82A}">
                      <a16:rowId xmlns:a16="http://schemas.microsoft.com/office/drawing/2014/main" val="10008"/>
                    </a:ext>
                  </a:extLst>
                </a:tr>
                <a:tr h="100000">
                  <a:tc>
                    <a:txBody>
                      <a:bodyPr/>
                      <a:lstStyle/>
                      <a:p>
                        <a:pPr algn="l" fontAlgn="ctr">
                          <a:defRPr spc="50"/>
                        </a:pPr>
                        <a:r>
                          <a:rPr lang="en-GB" sz="1100" spc="50" noProof="1"/>
                          <a:t>Örgryte-Härlanda</a:t>
                        </a:r>
                      </a:p>
                    </a:txBody>
                    <a:tcPr marL="72000" marR="72000" marT="36000" marB="36000" anchor="ctr">
                      <a:lnL>
                        <a:noFill/>
                      </a:lnL>
                      <a:lnR>
                        <a:noFill/>
                      </a:lnR>
                      <a:lnT>
                        <a:noFill/>
                      </a:lnT>
                      <a:lnB>
                        <a:noFill/>
                      </a:lnB>
                    </a:tcPr>
                  </a:tc>
                  <a:tc>
                    <a:txBody>
                      <a:bodyPr/>
                      <a:lstStyle/>
                      <a:p>
                        <a:pPr algn="r" fontAlgn="ctr">
                          <a:defRPr spc="50"/>
                        </a:pPr>
                        <a:r>
                          <a:rPr lang="en-GB" sz="1100" spc="50" noProof="1"/>
                          <a:t>63.1%</a:t>
                        </a:r>
                      </a:p>
                    </a:txBody>
                    <a:tcPr marL="72000" marR="72000" marT="36000" marB="36000" anchor="ctr">
                      <a:lnL>
                        <a:noFill/>
                      </a:lnL>
                      <a:lnR>
                        <a:noFill/>
                      </a:lnR>
                      <a:lnT>
                        <a:noFill/>
                      </a:lnT>
                      <a:lnB>
                        <a:noFill/>
                      </a:lnB>
                    </a:tcPr>
                  </a:tc>
                  <a:tc>
                    <a:txBody>
                      <a:bodyPr/>
                      <a:lstStyle/>
                      <a:p>
                        <a:pPr algn="r" fontAlgn="ctr">
                          <a:defRPr spc="50"/>
                        </a:pPr>
                        <a:r>
                          <a:rPr lang="en-GB" sz="1100" spc="50" noProof="1"/>
                          <a:t>1143</a:t>
                        </a:r>
                      </a:p>
                    </a:txBody>
                    <a:tcPr marL="72000" marR="72000" marT="36000" marB="36000" anchor="ctr">
                      <a:lnL>
                        <a:noFill/>
                      </a:lnL>
                      <a:lnR>
                        <a:noFill/>
                      </a:lnR>
                      <a:lnT>
                        <a:noFill/>
                      </a:lnT>
                      <a:lnB>
                        <a:noFill/>
                      </a:lnB>
                    </a:tcPr>
                  </a:tc>
                  <a:tc>
                    <a:txBody>
                      <a:bodyPr/>
                      <a:lstStyle/>
                      <a:p>
                        <a:pPr algn="r" fontAlgn="ctr">
                          <a:defRPr spc="50"/>
                        </a:pPr>
                        <a:r>
                          <a:rPr lang="en-GB" sz="1100" spc="50" noProof="1"/>
                          <a:t>1810</a:t>
                        </a:r>
                      </a:p>
                    </a:txBody>
                    <a:tcPr marL="72000" marR="72000" marT="36000" marB="36000" anchor="ctr">
                      <a:lnL>
                        <a:noFill/>
                      </a:lnL>
                      <a:lnR>
                        <a:noFill/>
                      </a:lnR>
                      <a:lnT>
                        <a:noFill/>
                      </a:lnT>
                      <a:lnB>
                        <a:noFill/>
                      </a:lnB>
                    </a:tcPr>
                  </a:tc>
                  <a:extLst>
                    <a:ext uri="{0D108BD9-81ED-4DB2-BD59-A6C34878D82A}">
                      <a16:rowId xmlns:a16="http://schemas.microsoft.com/office/drawing/2014/main" val="10009"/>
                    </a:ext>
                  </a:extLst>
                </a:tr>
                <a:tr h="100000">
                  <a:tc>
                    <a:txBody>
                      <a:bodyPr/>
                      <a:lstStyle/>
                      <a:p>
                        <a:pPr algn="l" fontAlgn="ctr">
                          <a:defRPr spc="50"/>
                        </a:pPr>
                        <a:r>
                          <a:rPr lang="en-GB" sz="1100" spc="50" noProof="1"/>
                          <a:t>Östra Göteborg</a:t>
                        </a:r>
                      </a:p>
                    </a:txBody>
                    <a:tcPr marL="72000" marR="72000" marT="36000" marB="36000" anchor="ctr">
                      <a:lnL>
                        <a:noFill/>
                      </a:lnL>
                      <a:lnR>
                        <a:noFill/>
                      </a:lnR>
                      <a:lnT>
                        <a:noFill/>
                      </a:lnT>
                      <a:lnB>
                        <a:noFill/>
                      </a:lnB>
                    </a:tcPr>
                  </a:tc>
                  <a:tc>
                    <a:txBody>
                      <a:bodyPr/>
                      <a:lstStyle/>
                      <a:p>
                        <a:pPr algn="r" fontAlgn="ctr">
                          <a:defRPr spc="50"/>
                        </a:pPr>
                        <a:r>
                          <a:rPr lang="en-GB" sz="1100" spc="50" noProof="1"/>
                          <a:t>37.8%</a:t>
                        </a:r>
                      </a:p>
                    </a:txBody>
                    <a:tcPr marL="72000" marR="72000" marT="36000" marB="36000" anchor="ctr">
                      <a:lnL>
                        <a:noFill/>
                      </a:lnL>
                      <a:lnR>
                        <a:noFill/>
                      </a:lnR>
                      <a:lnT>
                        <a:noFill/>
                      </a:lnT>
                      <a:lnB>
                        <a:noFill/>
                      </a:lnB>
                    </a:tcPr>
                  </a:tc>
                  <a:tc>
                    <a:txBody>
                      <a:bodyPr/>
                      <a:lstStyle/>
                      <a:p>
                        <a:pPr algn="r" fontAlgn="ctr">
                          <a:defRPr spc="50"/>
                        </a:pPr>
                        <a:r>
                          <a:rPr lang="en-GB" sz="1100" spc="50" noProof="1"/>
                          <a:t>851</a:t>
                        </a:r>
                      </a:p>
                    </a:txBody>
                    <a:tcPr marL="72000" marR="72000" marT="36000" marB="36000" anchor="ctr">
                      <a:lnL>
                        <a:noFill/>
                      </a:lnL>
                      <a:lnR>
                        <a:noFill/>
                      </a:lnR>
                      <a:lnT>
                        <a:noFill/>
                      </a:lnT>
                      <a:lnB>
                        <a:noFill/>
                      </a:lnB>
                    </a:tcPr>
                  </a:tc>
                  <a:tc>
                    <a:txBody>
                      <a:bodyPr/>
                      <a:lstStyle/>
                      <a:p>
                        <a:pPr algn="r" fontAlgn="ctr">
                          <a:defRPr spc="50"/>
                        </a:pPr>
                        <a:r>
                          <a:rPr lang="en-GB" sz="1100" spc="50" noProof="1"/>
                          <a:t>2249</a:t>
                        </a:r>
                      </a:p>
                    </a:txBody>
                    <a:tcPr marL="72000" marR="72000" marT="36000" marB="36000" anchor="ctr">
                      <a:lnL>
                        <a:noFill/>
                      </a:lnL>
                      <a:lnR>
                        <a:noFill/>
                      </a:lnR>
                      <a:lnT>
                        <a:noFill/>
                      </a:lnT>
                      <a:lnB>
                        <a:noFill/>
                      </a:lnB>
                    </a:tcPr>
                  </a:tc>
                  <a:extLst>
                    <a:ext uri="{0D108BD9-81ED-4DB2-BD59-A6C34878D82A}">
                      <a16:rowId xmlns:a16="http://schemas.microsoft.com/office/drawing/2014/main" val="10010"/>
                    </a:ext>
                  </a:extLst>
                </a:tr>
              </a:tbl>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Om undersökningen</a:t>
              </a:r>
            </a:p>
          </p:txBody>
        </p:sp>
      </p:grpSp>
      <p:sp>
        <p:nvSpPr>
          <p:cNvPr id="19" name="Title2Left"/>
          <p:cNvSpPr txBox="1"/>
          <p:nvPr/>
        </p:nvSpPr>
        <p:spPr>
          <a:xfrm>
            <a:off x="550606" y="935998"/>
            <a:ext cx="8815336" cy="5280075"/>
          </a:xfrm>
          <a:prstGeom prst="rect">
            <a:avLst/>
          </a:prstGeom>
          <a:noFill/>
        </p:spPr>
        <p:txBody>
          <a:bodyPr vertOverflow="clip" wrap="square" lIns="0" tIns="0" rIns="0" bIns="0" rtlCol="0" anchor="t"/>
          <a:lstStyle/>
          <a:p>
            <a:r>
              <a:rPr lang="en-GB" sz="1400" spc="50" noProof="1">
                <a:solidFill>
                  <a:schemeClr val="tx1">
                    <a:lumMod val="75000"/>
                    <a:lumOff val="25000"/>
                  </a:schemeClr>
                </a:solidFill>
              </a:rPr>
              <a:t>För första gången görs en regiongemensam enkät i förskola/familjedaghem. Undersökningen innefattar samtliga medlemskommuner i GR. Undersökningen vänder sig till vårdnadshavare som har sitt barn i förskola/familjedaghem.</a:t>
            </a:r>
            <a:br/>
            <a:br/>
            <a:r>
              <a:rPr lang="en-GB" sz="1400" spc="50" noProof="1">
                <a:solidFill>
                  <a:schemeClr val="tx1">
                    <a:lumMod val="75000"/>
                    <a:lumOff val="25000"/>
                  </a:schemeClr>
                </a:solidFill>
              </a:rPr>
              <a:t>Metod</a:t>
            </a:r>
            <a:br/>
            <a:r>
              <a:rPr lang="en-GB" sz="1400" spc="50" noProof="1">
                <a:solidFill>
                  <a:schemeClr val="tx1">
                    <a:lumMod val="75000"/>
                    <a:lumOff val="25000"/>
                  </a:schemeClr>
                </a:solidFill>
              </a:rPr>
              <a:t>Vårdnadshavarna har bedömt sin förskola/familjedaghem på 14 områden hämtade från förskolans läroplan. Bedömningen görs på en sjugradig skala - där 1 betyder Otillräcklig och 7 betyder Utmärkt. Varje område har också beskrivningar av vad som ska vara uppfyllt för att t.ex. betyget Utmärkt ska ges. </a:t>
            </a:r>
            <a:br/>
            <a:r>
              <a:rPr lang="en-GB" sz="1400" spc="50" noProof="1">
                <a:solidFill>
                  <a:schemeClr val="tx1">
                    <a:lumMod val="75000"/>
                    <a:lumOff val="25000"/>
                  </a:schemeClr>
                </a:solidFill>
              </a:rPr>
              <a:t>Svaren har kunnat ges antingen i en webbenkät eller i en pappersenkät. Vårdnadshavare till samtliga barn i förskolan har fått en inbjudan att delta antingen via E-post eller via en inbjudan i barnets fack i skolan. Pappersenkät som påminnelse har även skickats hem till barnets bokföringsadress. Enkäten kunde besvaras mellan 7 november och 9 december 2016.</a:t>
            </a:r>
            <a:br/>
            <a:r>
              <a:rPr lang="en-GB" sz="1400" spc="50" noProof="1">
                <a:solidFill>
                  <a:schemeClr val="tx1">
                    <a:lumMod val="75000"/>
                    <a:lumOff val="25000"/>
                  </a:schemeClr>
                </a:solidFill>
              </a:rPr>
              <a:t>Rapporten omfattar endast kommunala verksamheter i Göteborg.</a:t>
            </a:r>
            <a:br/>
            <a:br/>
            <a:r>
              <a:rPr lang="en-GB" sz="1400" spc="50" noProof="1">
                <a:solidFill>
                  <a:schemeClr val="tx1">
                    <a:lumMod val="75000"/>
                    <a:lumOff val="25000"/>
                  </a:schemeClr>
                </a:solidFill>
              </a:rPr>
              <a:t>Redovisning och beräkningar </a:t>
            </a:r>
            <a:br/>
            <a:r>
              <a:rPr lang="en-GB" sz="1400" spc="50" noProof="1">
                <a:solidFill>
                  <a:schemeClr val="tx1">
                    <a:lumMod val="75000"/>
                    <a:lumOff val="25000"/>
                  </a:schemeClr>
                </a:solidFill>
              </a:rPr>
              <a:t>Redovisning sker inledningsvis per frågeområde - där frågor som analytiskt hör ihop redovisas sammanslaget. Övriga redovisningar sker fråga för fråga. </a:t>
            </a:r>
            <a:br/>
            <a:r>
              <a:rPr lang="en-GB" sz="1400" spc="50" noProof="1">
                <a:solidFill>
                  <a:schemeClr val="tx1">
                    <a:lumMod val="75000"/>
                    <a:lumOff val="25000"/>
                  </a:schemeClr>
                </a:solidFill>
              </a:rPr>
              <a:t>Tre olika typer av resultatvärden redovisas i rapporten: </a:t>
            </a:r>
            <a:br/>
            <a:r>
              <a:rPr lang="en-GB" sz="1400" spc="50" noProof="1">
                <a:solidFill>
                  <a:schemeClr val="tx1">
                    <a:lumMod val="75000"/>
                    <a:lumOff val="25000"/>
                  </a:schemeClr>
                </a:solidFill>
              </a:rPr>
              <a:t>- antal och andel som valt respektive svarsalternativ </a:t>
            </a:r>
            <a:br/>
            <a:r>
              <a:rPr lang="en-GB" sz="1400" spc="50" noProof="1">
                <a:solidFill>
                  <a:schemeClr val="tx1">
                    <a:lumMod val="75000"/>
                    <a:lumOff val="25000"/>
                  </a:schemeClr>
                </a:solidFill>
              </a:rPr>
              <a:t>- andel positiva - sammanslagning av de två "bästa" svarsalternativen (6 och 7). </a:t>
            </a:r>
            <a:br/>
            <a:r>
              <a:rPr lang="en-GB" sz="1400" spc="50" noProof="1">
                <a:solidFill>
                  <a:schemeClr val="tx1">
                    <a:lumMod val="75000"/>
                    <a:lumOff val="25000"/>
                  </a:schemeClr>
                </a:solidFill>
              </a:rPr>
              <a:t>- medelvärde - ett genomsnitt av alla svar per fråga. Personer som svarat Vet ej exkluderas från denna beräkning.</a:t>
            </a:r>
          </a:p>
        </p:txBody>
      </p:sp>
      <p:cxnSp>
        <p:nvCxnSpPr>
          <p:cNvPr id="5" name="Rak koppling 4"/>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5000" name="BodyContent"/>
          <p:cNvGrpSpPr/>
          <p:nvPr/>
        </p:nvGrpSpPr>
        <p:grpSpPr>
          <a:xfrm>
            <a:off x="720000" y="3135600"/>
            <a:ext cx="8460000" cy="4356000"/>
            <a:chOff x="720000" y="3135600"/>
            <a:chExt cx="8460000" cy="4356000"/>
          </a:xfrm>
        </p:grpSpPr>
        <p:graphicFrame>
          <p:nvGraphicFramePr>
            <p:cNvPr id="5002" name="BodyContentTable"/>
            <p:cNvGraphicFramePr>
              <a:graphicFrameLocks/>
            </p:cNvGraphicFramePr>
            <p:nvPr/>
          </p:nvGraphicFramePr>
          <p:xfrm>
            <a:off x="720000" y="3135600"/>
            <a:ext cx="8460000" cy="4356000"/>
          </p:xfrm>
          <a:graphic>
            <a:graphicData uri="http://schemas.openxmlformats.org/drawingml/2006/table">
              <a:tbl>
                <a:tblPr/>
                <a:tblGrid>
                  <a:gridCol w="8460000">
                    <a:extLst>
                      <a:ext uri="{9D8B030D-6E8A-4147-A177-3AD203B41FA5}">
                        <a16:colId xmlns:a16="http://schemas.microsoft.com/office/drawing/2014/main" val="20000"/>
                      </a:ext>
                    </a:extLst>
                  </a:gridCol>
                </a:tblGrid>
                <a:tr h="0">
                  <a:tc>
                    <a:txBody>
                      <a:bodyPr/>
                      <a:lstStyle/>
                      <a:p>
                        <a:pPr algn="ctr" fontAlgn="ctr"/>
                        <a:endParaRPr/>
                      </a:p>
                    </a:txBody>
                    <a:tcPr marL="0" marR="0" marT="0" marB="0">
                      <a:lnL>
                        <a:noFill/>
                      </a:lnL>
                      <a:lnR>
                        <a:noFill/>
                      </a:lnR>
                      <a:lnT>
                        <a:noFill/>
                      </a:lnT>
                      <a:lnB>
                        <a:noFill/>
                      </a:lnB>
                    </a:tcPr>
                  </a:tc>
                  <a:extLst>
                    <a:ext uri="{0D108BD9-81ED-4DB2-BD59-A6C34878D82A}">
                      <a16:rowId xmlns:a16="http://schemas.microsoft.com/office/drawing/2014/main" val="10000"/>
                    </a:ext>
                  </a:extLst>
                </a:tr>
              </a:tbl>
            </a:graphicData>
          </a:graphic>
        </p:graphicFrame>
      </p:grpSp>
    </p:spTree>
    <p:extLst>
      <p:ext uri="{BB962C8B-B14F-4D97-AF65-F5344CB8AC3E}">
        <p14:creationId xmlns:p14="http://schemas.microsoft.com/office/powerpoint/2010/main" val="2722693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Jämförelsevärde per frågeområde</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Frågorna har slagits samman i fem frågeområden. Nedan visas medelvärdet för varje område.</a:t>
            </a:r>
            <a:br/>
            <a:r>
              <a:rPr lang="en-GB" sz="1400" spc="50" noProof="1">
                <a:solidFill>
                  <a:schemeClr val="tx1">
                    <a:lumMod val="75000"/>
                    <a:lumOff val="25000"/>
                  </a:schemeClr>
                </a:solidFill>
              </a:rPr>
              <a:t>Jämförelse görs mellan kommunens totalvärde samt det sammanslagna värdet för GR i mätningen.</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Göteborg</a:t>
              </a:r>
              <a:br/>
              <a:r>
                <a:rPr lang="en-GB" sz="1050" spc="50" noProof="1">
                  <a:solidFill>
                    <a:schemeClr val="tx1">
                      <a:lumMod val="249351"/>
                    </a:schemeClr>
                  </a:solidFill>
                </a:rPr>
                <a:t>och bygger på svar från 11730 vårdnadshavare av 20938 möjliga, dvs 56.0%</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br/>
              <a:r>
                <a:rPr lang="en-GB" sz="1200" i="1" spc="50" noProof="1">
                  <a:solidFill>
                    <a:schemeClr val="tx1">
                      <a:lumMod val="166234"/>
                    </a:schemeClr>
                  </a:solidFill>
                </a:rPr>
                <a:t>Se nästa sida för beskrivning av vilka frågor som tillhör respektive frågeområde.</a:t>
              </a:r>
              <a:br>
                <a:rPr dirty="0"/>
              </a:br>
              <a:br>
                <a:rPr dirty="0"/>
              </a:br>
              <a:endParaRPr dirty="0"/>
            </a:p>
          </p:txBody>
        </p:sp>
      </p:grpSp>
      <p:grpSp>
        <p:nvGrpSpPr>
          <p:cNvPr id="5000" name="BodyContent"/>
          <p:cNvGrpSpPr/>
          <p:nvPr/>
        </p:nvGrpSpPr>
        <p:grpSpPr>
          <a:xfrm>
            <a:off x="720000" y="1466101"/>
            <a:ext cx="8460000" cy="4048008"/>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chart">
              <c:chart xmlns:c="http://schemas.openxmlformats.org/drawingml/2006/chart" xmlns:r="http://schemas.openxmlformats.org/officeDocument/2006/relationships" r:id="rId2"/>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grpSp>
      <p:grpSp>
        <p:nvGrpSpPr>
          <p:cNvPr id="70" name="Footer"/>
          <p:cNvGrpSpPr/>
          <p:nvPr/>
        </p:nvGrpSpPr>
        <p:grpSpPr>
          <a:xfrm>
            <a:off x="108000" y="6360125"/>
            <a:ext cx="9507948" cy="396000"/>
            <a:chOff x="108000" y="6372000"/>
            <a:chExt cx="9507948" cy="396000"/>
          </a:xfrm>
        </p:grpSpPr>
      </p:grpSp>
      <p:grpSp>
        <p:nvGrpSpPr>
          <p:cNvPr id="30" name="Title2"/>
          <p:cNvGrpSpPr/>
          <p:nvPr/>
        </p:nvGrpSpPr>
        <p:grpSpPr>
          <a:xfrm>
            <a:off x="720000" y="936000"/>
            <a:ext cx="8460000" cy="360000"/>
            <a:chOff x="720000" y="936000"/>
            <a:chExt cx="8460000" cy="360000"/>
          </a:xfrm>
        </p:grpSpPr>
      </p:grpSp>
      <p:grpSp>
        <p:nvGrpSpPr>
          <p:cNvPr id="60" name="BodyFooter"/>
          <p:cNvGrpSpPr/>
          <p:nvPr/>
        </p:nvGrpSpPr>
        <p:grpSpPr>
          <a:xfrm>
            <a:off x="720000" y="5514108"/>
            <a:ext cx="8460000" cy="896533"/>
            <a:chOff x="720000" y="5570465"/>
            <a:chExt cx="8460000" cy="297535"/>
          </a:xfrm>
        </p:grpSpPr>
      </p:grpSp>
      <p:grpSp>
        <p:nvGrpSpPr>
          <p:cNvPr id="5000" name="BodyContent"/>
          <p:cNvGrpSpPr/>
          <p:nvPr/>
        </p:nvGrpSpPr>
        <p:grpSpPr>
          <a:xfrm>
            <a:off x="720000" y="1466101"/>
            <a:ext cx="8460000" cy="4356000"/>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table">
              <a:tbl>
                <a:tblPr/>
                <a:tblGrid>
                  <a:gridCol w="5760000">
                    <a:extLst>
                      <a:ext uri="{9D8B030D-6E8A-4147-A177-3AD203B41FA5}">
                        <a16:colId xmlns:a16="http://schemas.microsoft.com/office/drawing/2014/main" val="20000"/>
                      </a:ext>
                    </a:extLst>
                  </a:gridCol>
                  <a:gridCol w="9000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900000">
                    <a:extLst>
                      <a:ext uri="{9D8B030D-6E8A-4147-A177-3AD203B41FA5}">
                        <a16:colId xmlns:a16="http://schemas.microsoft.com/office/drawing/2014/main" val="20003"/>
                      </a:ext>
                    </a:extLst>
                  </a:gridCol>
                </a:tblGrid>
                <a:tr h="100000">
                  <a:tc>
                    <a:txBody>
                      <a:bodyPr/>
                      <a:lstStyle/>
                      <a:p>
                        <a:pPr algn="ctr" fontAlgn="t">
                          <a:defRPr spc="50"/>
                        </a:pPr>
                        <a:endParaRPr/>
                      </a:p>
                    </a:txBody>
                    <a:tcPr marL="72000" marR="72000" marT="36000" marB="36000">
                      <a:lnL w="6350">
                        <a:solidFill>
                          <a:schemeClr val="tx2">
                            <a:lumMod val="447059"/>
                          </a:schemeClr>
                        </a:solidFill>
                        <a:prstDash val="solid"/>
                        <a:round/>
                        <a:headEnd type="none" w="med" len="med"/>
                        <a:tailEnd type="none" w="med" len="med"/>
                      </a:lnL>
                      <a:lnR>
                        <a:noFill/>
                      </a:lnR>
                      <a:lnT w="6350">
                        <a:solidFill>
                          <a:schemeClr val="tx2">
                            <a:lumMod val="447059"/>
                          </a:schemeClr>
                        </a:solidFill>
                        <a:prstDash val="solid"/>
                        <a:round/>
                        <a:headEnd type="none" w="med" len="med"/>
                        <a:tailEnd type="none" w="med" len="med"/>
                      </a:lnT>
                      <a:lnB w="6350">
                        <a:solidFill>
                          <a:schemeClr val="tx2">
                            <a:lumMod val="447059"/>
                          </a:schemeClr>
                        </a:solidFill>
                        <a:prstDash val="solid"/>
                        <a:round/>
                        <a:headEnd type="none" w="med" len="med"/>
                        <a:tailEnd type="none" w="med" len="med"/>
                      </a:lnB>
                      <a:solidFill>
                        <a:schemeClr val="tx2">
                          <a:lumMod val="433333"/>
                        </a:schemeClr>
                      </a:solidFill>
                    </a:tcPr>
                  </a:tc>
                  <a:tc>
                    <a:txBody>
                      <a:bodyPr/>
                      <a:lstStyle/>
                      <a:p>
                        <a:pPr algn="ctr" fontAlgn="t">
                          <a:defRPr spc="50"/>
                        </a:pPr>
                        <a:r>
                          <a:rPr lang="en-GB" sz="1100" spc="50" noProof="1"/>
                          <a:t>Svars-</a:t>
                        </a:r>
                        <a:br/>
                        <a:r>
                          <a:rPr lang="en-GB" sz="1100" spc="50" noProof="1"/>
                          <a:t>frekvens</a:t>
                        </a:r>
                      </a:p>
                    </a:txBody>
                    <a:tcPr marL="72000" marR="72000" marT="36000" marB="36000">
                      <a:lnL>
                        <a:noFill/>
                      </a:lnL>
                      <a:lnR>
                        <a:noFill/>
                      </a:lnR>
                      <a:lnT w="6350">
                        <a:solidFill>
                          <a:schemeClr val="tx2">
                            <a:lumMod val="447059"/>
                          </a:schemeClr>
                        </a:solidFill>
                        <a:prstDash val="solid"/>
                        <a:round/>
                        <a:headEnd type="none" w="med" len="med"/>
                        <a:tailEnd type="none" w="med" len="med"/>
                      </a:lnT>
                      <a:lnB w="6350">
                        <a:solidFill>
                          <a:schemeClr val="tx2">
                            <a:lumMod val="447059"/>
                          </a:schemeClr>
                        </a:solidFill>
                        <a:prstDash val="solid"/>
                        <a:round/>
                        <a:headEnd type="none" w="med" len="med"/>
                        <a:tailEnd type="none" w="med" len="med"/>
                      </a:lnB>
                      <a:solidFill>
                        <a:schemeClr val="tx2">
                          <a:lumMod val="433333"/>
                        </a:schemeClr>
                      </a:solidFill>
                    </a:tcPr>
                  </a:tc>
                  <a:tc>
                    <a:txBody>
                      <a:bodyPr/>
                      <a:lstStyle/>
                      <a:p>
                        <a:pPr algn="ctr" fontAlgn="t">
                          <a:defRPr spc="50"/>
                        </a:pPr>
                        <a:r>
                          <a:rPr lang="en-GB" sz="1100" spc="50" noProof="1"/>
                          <a:t>Antal svar</a:t>
                        </a:r>
                      </a:p>
                    </a:txBody>
                    <a:tcPr marL="72000" marR="72000" marT="36000" marB="36000">
                      <a:lnL>
                        <a:noFill/>
                      </a:lnL>
                      <a:lnR>
                        <a:noFill/>
                      </a:lnR>
                      <a:lnT w="6350">
                        <a:solidFill>
                          <a:schemeClr val="tx2">
                            <a:lumMod val="447059"/>
                          </a:schemeClr>
                        </a:solidFill>
                        <a:prstDash val="solid"/>
                        <a:round/>
                        <a:headEnd type="none" w="med" len="med"/>
                        <a:tailEnd type="none" w="med" len="med"/>
                      </a:lnT>
                      <a:lnB w="6350">
                        <a:solidFill>
                          <a:schemeClr val="tx2">
                            <a:lumMod val="447059"/>
                          </a:schemeClr>
                        </a:solidFill>
                        <a:prstDash val="solid"/>
                        <a:round/>
                        <a:headEnd type="none" w="med" len="med"/>
                        <a:tailEnd type="none" w="med" len="med"/>
                      </a:lnB>
                      <a:solidFill>
                        <a:schemeClr val="tx2">
                          <a:lumMod val="433333"/>
                        </a:schemeClr>
                      </a:solidFill>
                    </a:tcPr>
                  </a:tc>
                  <a:tc>
                    <a:txBody>
                      <a:bodyPr/>
                      <a:lstStyle/>
                      <a:p>
                        <a:pPr algn="ctr" fontAlgn="t">
                          <a:defRPr spc="50"/>
                        </a:pPr>
                        <a:r>
                          <a:rPr lang="en-GB" sz="1100" spc="50" noProof="1"/>
                          <a:t>Antal i urval</a:t>
                        </a:r>
                      </a:p>
                    </a:txBody>
                    <a:tcPr marL="72000" marR="72000" marT="36000" marB="36000">
                      <a:lnL>
                        <a:noFill/>
                      </a:lnL>
                      <a:lnR w="6350">
                        <a:solidFill>
                          <a:schemeClr val="tx2">
                            <a:lumMod val="447059"/>
                          </a:schemeClr>
                        </a:solidFill>
                        <a:prstDash val="solid"/>
                        <a:round/>
                        <a:headEnd type="none" w="med" len="med"/>
                        <a:tailEnd type="none" w="med" len="med"/>
                      </a:lnR>
                      <a:lnT w="6350">
                        <a:solidFill>
                          <a:schemeClr val="tx2">
                            <a:lumMod val="447059"/>
                          </a:schemeClr>
                        </a:solidFill>
                        <a:prstDash val="solid"/>
                        <a:round/>
                        <a:headEnd type="none" w="med" len="med"/>
                        <a:tailEnd type="none" w="med" len="med"/>
                      </a:lnT>
                      <a:lnB w="6350">
                        <a:solidFill>
                          <a:schemeClr val="tx2">
                            <a:lumMod val="447059"/>
                          </a:schemeClr>
                        </a:solidFill>
                        <a:prstDash val="solid"/>
                        <a:round/>
                        <a:headEnd type="none" w="med" len="med"/>
                        <a:tailEnd type="none" w="med" len="med"/>
                      </a:lnB>
                      <a:solidFill>
                        <a:schemeClr val="tx2">
                          <a:lumMod val="433333"/>
                        </a:schemeClr>
                      </a:solidFill>
                    </a:tcPr>
                  </a:tc>
                  <a:extLst>
                    <a:ext uri="{0D108BD9-81ED-4DB2-BD59-A6C34878D82A}">
                      <a16:rowId xmlns:a16="http://schemas.microsoft.com/office/drawing/2014/main" val="10000"/>
                    </a:ext>
                  </a:extLst>
                </a:tr>
                <a:tr h="100000">
                  <a:tc>
                    <a:txBody>
                      <a:bodyPr/>
                      <a:lstStyle/>
                      <a:p>
                        <a:pPr algn="l" fontAlgn="ctr">
                          <a:defRPr spc="50"/>
                        </a:pPr>
                        <a:r>
                          <a:rPr lang="en-GB" sz="1100" b="1" spc="50" noProof="1"/>
                          <a:t>Göteborg</a:t>
                        </a:r>
                      </a:p>
                    </a:txBody>
                    <a:tcPr marL="72000" marR="72000" marT="36000" marB="36000" anchor="ctr">
                      <a:lnL>
                        <a:noFill/>
                      </a:lnL>
                      <a:lnR>
                        <a:noFill/>
                      </a:lnR>
                      <a:lnT w="6350" cap="flat" cmpd="sng" algn="ctr">
                        <a:solidFill>
                          <a:schemeClr val="tx2">
                            <a:lumMod val="447059"/>
                          </a:schemeClr>
                        </a:solidFill>
                        <a:prstDash val="solid"/>
                        <a:round/>
                        <a:headEnd type="none" w="med" len="med"/>
                        <a:tailEnd type="none" w="med" len="med"/>
                      </a:lnT>
                      <a:lnB>
                        <a:noFill/>
                      </a:lnB>
                    </a:tcPr>
                  </a:tc>
                  <a:tc>
                    <a:txBody>
                      <a:bodyPr/>
                      <a:lstStyle/>
                      <a:p>
                        <a:pPr algn="r" fontAlgn="ctr">
                          <a:defRPr spc="50"/>
                        </a:pPr>
                        <a:r>
                          <a:rPr lang="en-GB" sz="1100" b="1" spc="50" noProof="1"/>
                          <a:t>56.1%</a:t>
                        </a:r>
                      </a:p>
                    </a:txBody>
                    <a:tcPr marL="72000" marR="72000" marT="36000" marB="36000" anchor="ctr">
                      <a:lnL>
                        <a:noFill/>
                      </a:lnL>
                      <a:lnR>
                        <a:noFill/>
                      </a:lnR>
                      <a:lnT w="6350" cap="flat" cmpd="sng" algn="ctr">
                        <a:solidFill>
                          <a:schemeClr val="tx2">
                            <a:lumMod val="447059"/>
                          </a:schemeClr>
                        </a:solidFill>
                        <a:prstDash val="solid"/>
                        <a:round/>
                        <a:headEnd type="none" w="med" len="med"/>
                        <a:tailEnd type="none" w="med" len="med"/>
                      </a:lnT>
                      <a:lnB>
                        <a:noFill/>
                      </a:lnB>
                    </a:tcPr>
                  </a:tc>
                  <a:tc>
                    <a:txBody>
                      <a:bodyPr/>
                      <a:lstStyle/>
                      <a:p>
                        <a:pPr algn="r" fontAlgn="ctr">
                          <a:defRPr spc="50"/>
                        </a:pPr>
                        <a:r>
                          <a:rPr lang="en-GB" sz="1100" b="1" spc="50" noProof="1"/>
                          <a:t>11345</a:t>
                        </a:r>
                      </a:p>
                    </a:txBody>
                    <a:tcPr marL="72000" marR="72000" marT="36000" marB="36000" anchor="ctr">
                      <a:lnL>
                        <a:noFill/>
                      </a:lnL>
                      <a:lnR>
                        <a:noFill/>
                      </a:lnR>
                      <a:lnT w="6350" cap="flat" cmpd="sng" algn="ctr">
                        <a:solidFill>
                          <a:schemeClr val="tx2">
                            <a:lumMod val="447059"/>
                          </a:schemeClr>
                        </a:solidFill>
                        <a:prstDash val="solid"/>
                        <a:round/>
                        <a:headEnd type="none" w="med" len="med"/>
                        <a:tailEnd type="none" w="med" len="med"/>
                      </a:lnT>
                      <a:lnB>
                        <a:noFill/>
                      </a:lnB>
                    </a:tcPr>
                  </a:tc>
                  <a:tc>
                    <a:txBody>
                      <a:bodyPr/>
                      <a:lstStyle/>
                      <a:p>
                        <a:pPr algn="r" fontAlgn="ctr">
                          <a:defRPr spc="50"/>
                        </a:pPr>
                        <a:r>
                          <a:rPr lang="en-GB" sz="1100" b="1" spc="50" noProof="1"/>
                          <a:t>20215</a:t>
                        </a:r>
                      </a:p>
                    </a:txBody>
                    <a:tcPr marL="72000" marR="72000" marT="36000" marB="36000" anchor="ctr">
                      <a:lnL>
                        <a:noFill/>
                      </a:lnL>
                      <a:lnR>
                        <a:noFill/>
                      </a:lnR>
                      <a:lnT w="6350" cap="flat" cmpd="sng" algn="ctr">
                        <a:solidFill>
                          <a:schemeClr val="tx2">
                            <a:lumMod val="447059"/>
                          </a:schemeClr>
                        </a:solidFill>
                        <a:prstDash val="solid"/>
                        <a:round/>
                        <a:headEnd type="none" w="med" len="med"/>
                        <a:tailEnd type="none" w="med" len="med"/>
                      </a:lnT>
                      <a:lnB>
                        <a:noFill/>
                      </a:lnB>
                    </a:tcPr>
                  </a:tc>
                  <a:extLst>
                    <a:ext uri="{0D108BD9-81ED-4DB2-BD59-A6C34878D82A}">
                      <a16:rowId xmlns:a16="http://schemas.microsoft.com/office/drawing/2014/main" val="10001"/>
                    </a:ext>
                  </a:extLst>
                </a:tr>
                <a:tr h="100000">
                  <a:tc>
                    <a:txBody>
                      <a:bodyPr/>
                      <a:lstStyle/>
                      <a:p>
                        <a:pPr algn="l" fontAlgn="ctr">
                          <a:defRPr spc="50"/>
                        </a:pPr>
                        <a:r>
                          <a:rPr lang="en-GB" sz="1100" spc="50" noProof="1"/>
                          <a:t>Angered</a:t>
                        </a:r>
                      </a:p>
                    </a:txBody>
                    <a:tcPr marL="144000" marR="72000" marT="36000" marB="36000" anchor="ctr">
                      <a:lnL>
                        <a:noFill/>
                      </a:lnL>
                      <a:lnR>
                        <a:noFill/>
                      </a:lnR>
                      <a:lnT>
                        <a:noFill/>
                      </a:lnT>
                      <a:lnB>
                        <a:noFill/>
                      </a:lnB>
                    </a:tcPr>
                  </a:tc>
                  <a:tc>
                    <a:txBody>
                      <a:bodyPr/>
                      <a:lstStyle/>
                      <a:p>
                        <a:pPr algn="r" fontAlgn="ctr">
                          <a:defRPr spc="50"/>
                        </a:pPr>
                        <a:r>
                          <a:rPr lang="en-GB" sz="1100" spc="50" noProof="1"/>
                          <a:t>48.0%</a:t>
                        </a:r>
                      </a:p>
                    </a:txBody>
                    <a:tcPr marL="72000" marR="72000" marT="36000" marB="36000" anchor="ctr">
                      <a:lnL>
                        <a:noFill/>
                      </a:lnL>
                      <a:lnR>
                        <a:noFill/>
                      </a:lnR>
                      <a:lnT>
                        <a:noFill/>
                      </a:lnT>
                      <a:lnB>
                        <a:noFill/>
                      </a:lnB>
                    </a:tcPr>
                  </a:tc>
                  <a:tc>
                    <a:txBody>
                      <a:bodyPr/>
                      <a:lstStyle/>
                      <a:p>
                        <a:pPr algn="r" fontAlgn="ctr">
                          <a:defRPr spc="50"/>
                        </a:pPr>
                        <a:r>
                          <a:rPr lang="en-GB" sz="1100" spc="50" noProof="1"/>
                          <a:t>1106</a:t>
                        </a:r>
                      </a:p>
                    </a:txBody>
                    <a:tcPr marL="72000" marR="72000" marT="36000" marB="36000" anchor="ctr">
                      <a:lnL>
                        <a:noFill/>
                      </a:lnL>
                      <a:lnR>
                        <a:noFill/>
                      </a:lnR>
                      <a:lnT>
                        <a:noFill/>
                      </a:lnT>
                      <a:lnB>
                        <a:noFill/>
                      </a:lnB>
                    </a:tcPr>
                  </a:tc>
                  <a:tc>
                    <a:txBody>
                      <a:bodyPr/>
                      <a:lstStyle/>
                      <a:p>
                        <a:pPr algn="r" fontAlgn="ctr">
                          <a:defRPr spc="50"/>
                        </a:pPr>
                        <a:r>
                          <a:rPr lang="en-GB" sz="1100" spc="50" noProof="1"/>
                          <a:t>2302</a:t>
                        </a:r>
                      </a:p>
                    </a:txBody>
                    <a:tcPr marL="72000" marR="72000" marT="36000" marB="36000" anchor="ctr">
                      <a:lnL>
                        <a:noFill/>
                      </a:lnL>
                      <a:lnR>
                        <a:noFill/>
                      </a:lnR>
                      <a:lnT>
                        <a:noFill/>
                      </a:lnT>
                      <a:lnB>
                        <a:noFill/>
                      </a:lnB>
                    </a:tcPr>
                  </a:tc>
                  <a:extLst>
                    <a:ext uri="{0D108BD9-81ED-4DB2-BD59-A6C34878D82A}">
                      <a16:rowId xmlns:a16="http://schemas.microsoft.com/office/drawing/2014/main" val="10002"/>
                    </a:ext>
                  </a:extLst>
                </a:tr>
                <a:tr h="100000">
                  <a:tc>
                    <a:txBody>
                      <a:bodyPr/>
                      <a:lstStyle/>
                      <a:p>
                        <a:pPr algn="l" fontAlgn="ctr">
                          <a:defRPr spc="50"/>
                        </a:pPr>
                        <a:r>
                          <a:rPr lang="en-GB" sz="1100" spc="50" noProof="1"/>
                          <a:t>Askim-Frölunda-Högsbo</a:t>
                        </a:r>
                      </a:p>
                    </a:txBody>
                    <a:tcPr marL="144000" marR="72000" marT="36000" marB="36000" anchor="ctr">
                      <a:lnL>
                        <a:noFill/>
                      </a:lnL>
                      <a:lnR>
                        <a:noFill/>
                      </a:lnR>
                      <a:lnT>
                        <a:noFill/>
                      </a:lnT>
                      <a:lnB>
                        <a:noFill/>
                      </a:lnB>
                    </a:tcPr>
                  </a:tc>
                  <a:tc>
                    <a:txBody>
                      <a:bodyPr/>
                      <a:lstStyle/>
                      <a:p>
                        <a:pPr algn="r" fontAlgn="ctr">
                          <a:defRPr spc="50"/>
                        </a:pPr>
                        <a:r>
                          <a:rPr lang="en-GB" sz="1100" spc="50" noProof="1"/>
                          <a:t>61.5%</a:t>
                        </a:r>
                      </a:p>
                    </a:txBody>
                    <a:tcPr marL="72000" marR="72000" marT="36000" marB="36000" anchor="ctr">
                      <a:lnL>
                        <a:noFill/>
                      </a:lnL>
                      <a:lnR>
                        <a:noFill/>
                      </a:lnR>
                      <a:lnT>
                        <a:noFill/>
                      </a:lnT>
                      <a:lnB>
                        <a:noFill/>
                      </a:lnB>
                    </a:tcPr>
                  </a:tc>
                  <a:tc>
                    <a:txBody>
                      <a:bodyPr/>
                      <a:lstStyle/>
                      <a:p>
                        <a:pPr algn="r" fontAlgn="ctr">
                          <a:defRPr spc="50"/>
                        </a:pPr>
                        <a:r>
                          <a:rPr lang="en-GB" sz="1100" spc="50" noProof="1"/>
                          <a:t>1285</a:t>
                        </a:r>
                      </a:p>
                    </a:txBody>
                    <a:tcPr marL="72000" marR="72000" marT="36000" marB="36000" anchor="ctr">
                      <a:lnL>
                        <a:noFill/>
                      </a:lnL>
                      <a:lnR>
                        <a:noFill/>
                      </a:lnR>
                      <a:lnT>
                        <a:noFill/>
                      </a:lnT>
                      <a:lnB>
                        <a:noFill/>
                      </a:lnB>
                    </a:tcPr>
                  </a:tc>
                  <a:tc>
                    <a:txBody>
                      <a:bodyPr/>
                      <a:lstStyle/>
                      <a:p>
                        <a:pPr algn="r" fontAlgn="ctr">
                          <a:defRPr spc="50"/>
                        </a:pPr>
                        <a:r>
                          <a:rPr lang="en-GB" sz="1100" spc="50" noProof="1"/>
                          <a:t>2088</a:t>
                        </a:r>
                      </a:p>
                    </a:txBody>
                    <a:tcPr marL="72000" marR="72000" marT="36000" marB="36000" anchor="ctr">
                      <a:lnL>
                        <a:noFill/>
                      </a:lnL>
                      <a:lnR>
                        <a:noFill/>
                      </a:lnR>
                      <a:lnT>
                        <a:noFill/>
                      </a:lnT>
                      <a:lnB>
                        <a:noFill/>
                      </a:lnB>
                    </a:tcPr>
                  </a:tc>
                  <a:extLst>
                    <a:ext uri="{0D108BD9-81ED-4DB2-BD59-A6C34878D82A}">
                      <a16:rowId xmlns:a16="http://schemas.microsoft.com/office/drawing/2014/main" val="10003"/>
                    </a:ext>
                  </a:extLst>
                </a:tr>
                <a:tr h="100000">
                  <a:tc>
                    <a:txBody>
                      <a:bodyPr/>
                      <a:lstStyle/>
                      <a:p>
                        <a:pPr algn="l" fontAlgn="ctr">
                          <a:defRPr spc="50"/>
                        </a:pPr>
                        <a:r>
                          <a:rPr lang="en-GB" sz="1100" spc="50" noProof="1"/>
                          <a:t>Centrum</a:t>
                        </a:r>
                      </a:p>
                    </a:txBody>
                    <a:tcPr marL="144000" marR="72000" marT="36000" marB="36000" anchor="ctr">
                      <a:lnL>
                        <a:noFill/>
                      </a:lnL>
                      <a:lnR>
                        <a:noFill/>
                      </a:lnR>
                      <a:lnT>
                        <a:noFill/>
                      </a:lnT>
                      <a:lnB>
                        <a:noFill/>
                      </a:lnB>
                    </a:tcPr>
                  </a:tc>
                  <a:tc>
                    <a:txBody>
                      <a:bodyPr/>
                      <a:lstStyle/>
                      <a:p>
                        <a:pPr algn="r" fontAlgn="ctr">
                          <a:defRPr spc="50"/>
                        </a:pPr>
                        <a:r>
                          <a:rPr lang="en-GB" sz="1100" spc="50" noProof="1"/>
                          <a:t>66.2%</a:t>
                        </a:r>
                      </a:p>
                    </a:txBody>
                    <a:tcPr marL="72000" marR="72000" marT="36000" marB="36000" anchor="ctr">
                      <a:lnL>
                        <a:noFill/>
                      </a:lnL>
                      <a:lnR>
                        <a:noFill/>
                      </a:lnR>
                      <a:lnT>
                        <a:noFill/>
                      </a:lnT>
                      <a:lnB>
                        <a:noFill/>
                      </a:lnB>
                    </a:tcPr>
                  </a:tc>
                  <a:tc>
                    <a:txBody>
                      <a:bodyPr/>
                      <a:lstStyle/>
                      <a:p>
                        <a:pPr algn="r" fontAlgn="ctr">
                          <a:defRPr spc="50"/>
                        </a:pPr>
                        <a:r>
                          <a:rPr lang="en-GB" sz="1100" spc="50" noProof="1"/>
                          <a:t>824</a:t>
                        </a:r>
                      </a:p>
                    </a:txBody>
                    <a:tcPr marL="72000" marR="72000" marT="36000" marB="36000" anchor="ctr">
                      <a:lnL>
                        <a:noFill/>
                      </a:lnL>
                      <a:lnR>
                        <a:noFill/>
                      </a:lnR>
                      <a:lnT>
                        <a:noFill/>
                      </a:lnT>
                      <a:lnB>
                        <a:noFill/>
                      </a:lnB>
                    </a:tcPr>
                  </a:tc>
                  <a:tc>
                    <a:txBody>
                      <a:bodyPr/>
                      <a:lstStyle/>
                      <a:p>
                        <a:pPr algn="r" fontAlgn="ctr">
                          <a:defRPr spc="50"/>
                        </a:pPr>
                        <a:r>
                          <a:rPr lang="en-GB" sz="1100" spc="50" noProof="1"/>
                          <a:t>1244</a:t>
                        </a:r>
                      </a:p>
                    </a:txBody>
                    <a:tcPr marL="72000" marR="72000" marT="36000" marB="36000" anchor="ctr">
                      <a:lnL>
                        <a:noFill/>
                      </a:lnL>
                      <a:lnR>
                        <a:noFill/>
                      </a:lnR>
                      <a:lnT>
                        <a:noFill/>
                      </a:lnT>
                      <a:lnB>
                        <a:noFill/>
                      </a:lnB>
                    </a:tcPr>
                  </a:tc>
                  <a:extLst>
                    <a:ext uri="{0D108BD9-81ED-4DB2-BD59-A6C34878D82A}">
                      <a16:rowId xmlns:a16="http://schemas.microsoft.com/office/drawing/2014/main" val="10004"/>
                    </a:ext>
                  </a:extLst>
                </a:tr>
                <a:tr h="100000">
                  <a:tc>
                    <a:txBody>
                      <a:bodyPr/>
                      <a:lstStyle/>
                      <a:p>
                        <a:pPr algn="l" fontAlgn="ctr">
                          <a:defRPr spc="50"/>
                        </a:pPr>
                        <a:r>
                          <a:rPr lang="en-GB" sz="1100" spc="50" noProof="1"/>
                          <a:t>Gbg fristående</a:t>
                        </a:r>
                      </a:p>
                    </a:txBody>
                    <a:tcPr marL="144000" marR="72000" marT="36000" marB="36000" anchor="ctr">
                      <a:lnL>
                        <a:noFill/>
                      </a:lnL>
                      <a:lnR>
                        <a:noFill/>
                      </a:lnR>
                      <a:lnT>
                        <a:noFill/>
                      </a:lnT>
                      <a:lnB>
                        <a:noFill/>
                      </a:lnB>
                    </a:tcPr>
                  </a:tc>
                  <a:tc>
                    <a:txBody>
                      <a:bodyPr/>
                      <a:lstStyle/>
                      <a:p>
                        <a:pPr algn="r" fontAlgn="ctr">
                          <a:defRPr spc="50"/>
                        </a:pPr>
                        <a:r>
                          <a:rPr lang="en-GB" sz="1100" spc="50" noProof="1"/>
                          <a:t>66.3%</a:t>
                        </a:r>
                      </a:p>
                    </a:txBody>
                    <a:tcPr marL="72000" marR="72000" marT="36000" marB="36000" anchor="ctr">
                      <a:lnL>
                        <a:noFill/>
                      </a:lnL>
                      <a:lnR>
                        <a:noFill/>
                      </a:lnR>
                      <a:lnT>
                        <a:noFill/>
                      </a:lnT>
                      <a:lnB>
                        <a:noFill/>
                      </a:lnB>
                    </a:tcPr>
                  </a:tc>
                  <a:tc>
                    <a:txBody>
                      <a:bodyPr/>
                      <a:lstStyle/>
                      <a:p>
                        <a:pPr algn="r" fontAlgn="ctr">
                          <a:defRPr spc="50"/>
                        </a:pPr>
                        <a:r>
                          <a:rPr lang="en-GB" sz="1100" spc="50" noProof="1"/>
                          <a:t>449</a:t>
                        </a:r>
                      </a:p>
                    </a:txBody>
                    <a:tcPr marL="72000" marR="72000" marT="36000" marB="36000" anchor="ctr">
                      <a:lnL>
                        <a:noFill/>
                      </a:lnL>
                      <a:lnR>
                        <a:noFill/>
                      </a:lnR>
                      <a:lnT>
                        <a:noFill/>
                      </a:lnT>
                      <a:lnB>
                        <a:noFill/>
                      </a:lnB>
                    </a:tcPr>
                  </a:tc>
                  <a:tc>
                    <a:txBody>
                      <a:bodyPr/>
                      <a:lstStyle/>
                      <a:p>
                        <a:pPr algn="r" fontAlgn="ctr">
                          <a:defRPr spc="50"/>
                        </a:pPr>
                        <a:r>
                          <a:rPr lang="en-GB" sz="1100" spc="50" noProof="1"/>
                          <a:t>677</a:t>
                        </a:r>
                      </a:p>
                    </a:txBody>
                    <a:tcPr marL="72000" marR="72000" marT="36000" marB="36000" anchor="ctr">
                      <a:lnL>
                        <a:noFill/>
                      </a:lnL>
                      <a:lnR>
                        <a:noFill/>
                      </a:lnR>
                      <a:lnT>
                        <a:noFill/>
                      </a:lnT>
                      <a:lnB>
                        <a:noFill/>
                      </a:lnB>
                    </a:tcPr>
                  </a:tc>
                  <a:extLst>
                    <a:ext uri="{0D108BD9-81ED-4DB2-BD59-A6C34878D82A}">
                      <a16:rowId xmlns:a16="http://schemas.microsoft.com/office/drawing/2014/main" val="10005"/>
                    </a:ext>
                  </a:extLst>
                </a:tr>
                <a:tr h="100000">
                  <a:tc>
                    <a:txBody>
                      <a:bodyPr/>
                      <a:lstStyle/>
                      <a:p>
                        <a:pPr algn="l" fontAlgn="ctr">
                          <a:defRPr spc="50"/>
                        </a:pPr>
                        <a:r>
                          <a:rPr lang="en-GB" sz="1100" spc="50" noProof="1"/>
                          <a:t>Lundby</a:t>
                        </a:r>
                      </a:p>
                    </a:txBody>
                    <a:tcPr marL="144000" marR="72000" marT="36000" marB="36000" anchor="ctr">
                      <a:lnL>
                        <a:noFill/>
                      </a:lnL>
                      <a:lnR>
                        <a:noFill/>
                      </a:lnR>
                      <a:lnT>
                        <a:noFill/>
                      </a:lnT>
                      <a:lnB>
                        <a:noFill/>
                      </a:lnB>
                    </a:tcPr>
                  </a:tc>
                  <a:tc>
                    <a:txBody>
                      <a:bodyPr/>
                      <a:lstStyle/>
                      <a:p>
                        <a:pPr algn="r" fontAlgn="ctr">
                          <a:defRPr spc="50"/>
                        </a:pPr>
                        <a:r>
                          <a:rPr lang="en-GB" sz="1100" spc="50" noProof="1"/>
                          <a:t>64.9%</a:t>
                        </a:r>
                      </a:p>
                    </a:txBody>
                    <a:tcPr marL="72000" marR="72000" marT="36000" marB="36000" anchor="ctr">
                      <a:lnL>
                        <a:noFill/>
                      </a:lnL>
                      <a:lnR>
                        <a:noFill/>
                      </a:lnR>
                      <a:lnT>
                        <a:noFill/>
                      </a:lnT>
                      <a:lnB>
                        <a:noFill/>
                      </a:lnB>
                    </a:tcPr>
                  </a:tc>
                  <a:tc>
                    <a:txBody>
                      <a:bodyPr/>
                      <a:lstStyle/>
                      <a:p>
                        <a:pPr algn="r" fontAlgn="ctr">
                          <a:defRPr spc="50"/>
                        </a:pPr>
                        <a:r>
                          <a:rPr lang="en-GB" sz="1100" spc="50" noProof="1"/>
                          <a:t>1153</a:t>
                        </a:r>
                      </a:p>
                    </a:txBody>
                    <a:tcPr marL="72000" marR="72000" marT="36000" marB="36000" anchor="ctr">
                      <a:lnL>
                        <a:noFill/>
                      </a:lnL>
                      <a:lnR>
                        <a:noFill/>
                      </a:lnR>
                      <a:lnT>
                        <a:noFill/>
                      </a:lnT>
                      <a:lnB>
                        <a:noFill/>
                      </a:lnB>
                    </a:tcPr>
                  </a:tc>
                  <a:tc>
                    <a:txBody>
                      <a:bodyPr/>
                      <a:lstStyle/>
                      <a:p>
                        <a:pPr algn="r" fontAlgn="ctr">
                          <a:defRPr spc="50"/>
                        </a:pPr>
                        <a:r>
                          <a:rPr lang="en-GB" sz="1100" spc="50" noProof="1"/>
                          <a:t>1776</a:t>
                        </a:r>
                      </a:p>
                    </a:txBody>
                    <a:tcPr marL="72000" marR="72000" marT="36000" marB="36000" anchor="ctr">
                      <a:lnL>
                        <a:noFill/>
                      </a:lnL>
                      <a:lnR>
                        <a:noFill/>
                      </a:lnR>
                      <a:lnT>
                        <a:noFill/>
                      </a:lnT>
                      <a:lnB>
                        <a:noFill/>
                      </a:lnB>
                    </a:tcPr>
                  </a:tc>
                  <a:extLst>
                    <a:ext uri="{0D108BD9-81ED-4DB2-BD59-A6C34878D82A}">
                      <a16:rowId xmlns:a16="http://schemas.microsoft.com/office/drawing/2014/main" val="10006"/>
                    </a:ext>
                  </a:extLst>
                </a:tr>
                <a:tr h="100000">
                  <a:tc>
                    <a:txBody>
                      <a:bodyPr/>
                      <a:lstStyle/>
                      <a:p>
                        <a:pPr algn="l" fontAlgn="ctr">
                          <a:defRPr spc="50"/>
                        </a:pPr>
                        <a:r>
                          <a:rPr lang="en-GB" sz="1100" spc="50" noProof="1"/>
                          <a:t>Majorna-Linné</a:t>
                        </a:r>
                      </a:p>
                    </a:txBody>
                    <a:tcPr marL="144000" marR="72000" marT="36000" marB="36000" anchor="ctr">
                      <a:lnL>
                        <a:noFill/>
                      </a:lnL>
                      <a:lnR>
                        <a:noFill/>
                      </a:lnR>
                      <a:lnT>
                        <a:noFill/>
                      </a:lnT>
                      <a:lnB>
                        <a:noFill/>
                      </a:lnB>
                    </a:tcPr>
                  </a:tc>
                  <a:tc>
                    <a:txBody>
                      <a:bodyPr/>
                      <a:lstStyle/>
                      <a:p>
                        <a:pPr algn="r" fontAlgn="ctr">
                          <a:defRPr spc="50"/>
                        </a:pPr>
                        <a:r>
                          <a:rPr lang="en-GB" sz="1100" spc="50" noProof="1"/>
                          <a:t>65.4%</a:t>
                        </a:r>
                      </a:p>
                    </a:txBody>
                    <a:tcPr marL="72000" marR="72000" marT="36000" marB="36000" anchor="ctr">
                      <a:lnL>
                        <a:noFill/>
                      </a:lnL>
                      <a:lnR>
                        <a:noFill/>
                      </a:lnR>
                      <a:lnT>
                        <a:noFill/>
                      </a:lnT>
                      <a:lnB>
                        <a:noFill/>
                      </a:lnB>
                    </a:tcPr>
                  </a:tc>
                  <a:tc>
                    <a:txBody>
                      <a:bodyPr/>
                      <a:lstStyle/>
                      <a:p>
                        <a:pPr algn="r" fontAlgn="ctr">
                          <a:defRPr spc="50"/>
                        </a:pPr>
                        <a:r>
                          <a:rPr lang="en-GB" sz="1100" spc="50" noProof="1"/>
                          <a:t>1237</a:t>
                        </a:r>
                      </a:p>
                    </a:txBody>
                    <a:tcPr marL="72000" marR="72000" marT="36000" marB="36000" anchor="ctr">
                      <a:lnL>
                        <a:noFill/>
                      </a:lnL>
                      <a:lnR>
                        <a:noFill/>
                      </a:lnR>
                      <a:lnT>
                        <a:noFill/>
                      </a:lnT>
                      <a:lnB>
                        <a:noFill/>
                      </a:lnB>
                    </a:tcPr>
                  </a:tc>
                  <a:tc>
                    <a:txBody>
                      <a:bodyPr/>
                      <a:lstStyle/>
                      <a:p>
                        <a:pPr algn="r" fontAlgn="ctr">
                          <a:defRPr spc="50"/>
                        </a:pPr>
                        <a:r>
                          <a:rPr lang="en-GB" sz="1100" spc="50" noProof="1"/>
                          <a:t>1892</a:t>
                        </a:r>
                      </a:p>
                    </a:txBody>
                    <a:tcPr marL="72000" marR="72000" marT="36000" marB="36000" anchor="ctr">
                      <a:lnL>
                        <a:noFill/>
                      </a:lnL>
                      <a:lnR>
                        <a:noFill/>
                      </a:lnR>
                      <a:lnT>
                        <a:noFill/>
                      </a:lnT>
                      <a:lnB>
                        <a:noFill/>
                      </a:lnB>
                    </a:tcPr>
                  </a:tc>
                  <a:extLst>
                    <a:ext uri="{0D108BD9-81ED-4DB2-BD59-A6C34878D82A}">
                      <a16:rowId xmlns:a16="http://schemas.microsoft.com/office/drawing/2014/main" val="10007"/>
                    </a:ext>
                  </a:extLst>
                </a:tr>
                <a:tr h="100000">
                  <a:tc>
                    <a:txBody>
                      <a:bodyPr/>
                      <a:lstStyle/>
                      <a:p>
                        <a:pPr algn="l" fontAlgn="ctr">
                          <a:defRPr spc="50"/>
                        </a:pPr>
                        <a:r>
                          <a:rPr lang="en-GB" sz="1100" spc="50" noProof="1"/>
                          <a:t>Norra Hisingen</a:t>
                        </a:r>
                      </a:p>
                    </a:txBody>
                    <a:tcPr marL="144000" marR="72000" marT="36000" marB="36000" anchor="ctr">
                      <a:lnL>
                        <a:noFill/>
                      </a:lnL>
                      <a:lnR>
                        <a:noFill/>
                      </a:lnR>
                      <a:lnT>
                        <a:noFill/>
                      </a:lnT>
                      <a:lnB>
                        <a:noFill/>
                      </a:lnB>
                    </a:tcPr>
                  </a:tc>
                  <a:tc>
                    <a:txBody>
                      <a:bodyPr/>
                      <a:lstStyle/>
                      <a:p>
                        <a:pPr algn="r" fontAlgn="ctr">
                          <a:defRPr spc="50"/>
                        </a:pPr>
                        <a:r>
                          <a:rPr lang="en-GB" sz="1100" spc="50" noProof="1"/>
                          <a:t>45.5%</a:t>
                        </a:r>
                      </a:p>
                    </a:txBody>
                    <a:tcPr marL="72000" marR="72000" marT="36000" marB="36000" anchor="ctr">
                      <a:lnL>
                        <a:noFill/>
                      </a:lnL>
                      <a:lnR>
                        <a:noFill/>
                      </a:lnR>
                      <a:lnT>
                        <a:noFill/>
                      </a:lnT>
                      <a:lnB>
                        <a:noFill/>
                      </a:lnB>
                    </a:tcPr>
                  </a:tc>
                  <a:tc>
                    <a:txBody>
                      <a:bodyPr/>
                      <a:lstStyle/>
                      <a:p>
                        <a:pPr algn="r" fontAlgn="ctr">
                          <a:defRPr spc="50"/>
                        </a:pPr>
                        <a:r>
                          <a:rPr lang="en-GB" sz="1100" spc="50" noProof="1"/>
                          <a:t>863</a:t>
                        </a:r>
                      </a:p>
                    </a:txBody>
                    <a:tcPr marL="72000" marR="72000" marT="36000" marB="36000" anchor="ctr">
                      <a:lnL>
                        <a:noFill/>
                      </a:lnL>
                      <a:lnR>
                        <a:noFill/>
                      </a:lnR>
                      <a:lnT>
                        <a:noFill/>
                      </a:lnT>
                      <a:lnB>
                        <a:noFill/>
                      </a:lnB>
                    </a:tcPr>
                  </a:tc>
                  <a:tc>
                    <a:txBody>
                      <a:bodyPr/>
                      <a:lstStyle/>
                      <a:p>
                        <a:pPr algn="r" fontAlgn="ctr">
                          <a:defRPr spc="50"/>
                        </a:pPr>
                        <a:r>
                          <a:rPr lang="en-GB" sz="1100" spc="50" noProof="1"/>
                          <a:t>1895</a:t>
                        </a:r>
                      </a:p>
                    </a:txBody>
                    <a:tcPr marL="72000" marR="72000" marT="36000" marB="36000" anchor="ctr">
                      <a:lnL>
                        <a:noFill/>
                      </a:lnL>
                      <a:lnR>
                        <a:noFill/>
                      </a:lnR>
                      <a:lnT>
                        <a:noFill/>
                      </a:lnT>
                      <a:lnB>
                        <a:noFill/>
                      </a:lnB>
                    </a:tcPr>
                  </a:tc>
                  <a:extLst>
                    <a:ext uri="{0D108BD9-81ED-4DB2-BD59-A6C34878D82A}">
                      <a16:rowId xmlns:a16="http://schemas.microsoft.com/office/drawing/2014/main" val="10008"/>
                    </a:ext>
                  </a:extLst>
                </a:tr>
                <a:tr h="100000">
                  <a:tc>
                    <a:txBody>
                      <a:bodyPr/>
                      <a:lstStyle/>
                      <a:p>
                        <a:pPr algn="l" fontAlgn="ctr">
                          <a:defRPr spc="50"/>
                        </a:pPr>
                        <a:r>
                          <a:rPr lang="en-GB" sz="1100" spc="50" noProof="1"/>
                          <a:t>Västra Göteborg</a:t>
                        </a:r>
                      </a:p>
                    </a:txBody>
                    <a:tcPr marL="144000" marR="72000" marT="36000" marB="36000" anchor="ctr">
                      <a:lnL>
                        <a:noFill/>
                      </a:lnL>
                      <a:lnR>
                        <a:noFill/>
                      </a:lnR>
                      <a:lnT>
                        <a:noFill/>
                      </a:lnT>
                      <a:lnB>
                        <a:noFill/>
                      </a:lnB>
                    </a:tcPr>
                  </a:tc>
                  <a:tc>
                    <a:txBody>
                      <a:bodyPr/>
                      <a:lstStyle/>
                      <a:p>
                        <a:pPr algn="r" fontAlgn="ctr">
                          <a:defRPr spc="50"/>
                        </a:pPr>
                        <a:r>
                          <a:rPr lang="en-GB" sz="1100" spc="50" noProof="1"/>
                          <a:t>66.1%</a:t>
                        </a:r>
                      </a:p>
                    </a:txBody>
                    <a:tcPr marL="72000" marR="72000" marT="36000" marB="36000" anchor="ctr">
                      <a:lnL>
                        <a:noFill/>
                      </a:lnL>
                      <a:lnR>
                        <a:noFill/>
                      </a:lnR>
                      <a:lnT>
                        <a:noFill/>
                      </a:lnT>
                      <a:lnB>
                        <a:noFill/>
                      </a:lnB>
                    </a:tcPr>
                  </a:tc>
                  <a:tc>
                    <a:txBody>
                      <a:bodyPr/>
                      <a:lstStyle/>
                      <a:p>
                        <a:pPr algn="r" fontAlgn="ctr">
                          <a:defRPr spc="50"/>
                        </a:pPr>
                        <a:r>
                          <a:rPr lang="en-GB" sz="1100" spc="50" noProof="1"/>
                          <a:t>1438</a:t>
                        </a:r>
                      </a:p>
                    </a:txBody>
                    <a:tcPr marL="72000" marR="72000" marT="36000" marB="36000" anchor="ctr">
                      <a:lnL>
                        <a:noFill/>
                      </a:lnL>
                      <a:lnR>
                        <a:noFill/>
                      </a:lnR>
                      <a:lnT>
                        <a:noFill/>
                      </a:lnT>
                      <a:lnB>
                        <a:noFill/>
                      </a:lnB>
                    </a:tcPr>
                  </a:tc>
                  <a:tc>
                    <a:txBody>
                      <a:bodyPr/>
                      <a:lstStyle/>
                      <a:p>
                        <a:pPr algn="r" fontAlgn="ctr">
                          <a:defRPr spc="50"/>
                        </a:pPr>
                        <a:r>
                          <a:rPr lang="en-GB" sz="1100" spc="50" noProof="1"/>
                          <a:t>2177</a:t>
                        </a:r>
                      </a:p>
                    </a:txBody>
                    <a:tcPr marL="72000" marR="72000" marT="36000" marB="36000" anchor="ctr">
                      <a:lnL>
                        <a:noFill/>
                      </a:lnL>
                      <a:lnR>
                        <a:noFill/>
                      </a:lnR>
                      <a:lnT>
                        <a:noFill/>
                      </a:lnT>
                      <a:lnB>
                        <a:noFill/>
                      </a:lnB>
                    </a:tcPr>
                  </a:tc>
                  <a:extLst>
                    <a:ext uri="{0D108BD9-81ED-4DB2-BD59-A6C34878D82A}">
                      <a16:rowId xmlns:a16="http://schemas.microsoft.com/office/drawing/2014/main" val="10009"/>
                    </a:ext>
                  </a:extLst>
                </a:tr>
                <a:tr h="100000">
                  <a:tc>
                    <a:txBody>
                      <a:bodyPr/>
                      <a:lstStyle/>
                      <a:p>
                        <a:pPr algn="l" fontAlgn="ctr">
                          <a:defRPr spc="50"/>
                        </a:pPr>
                        <a:r>
                          <a:rPr lang="en-GB" sz="1100" spc="50" noProof="1"/>
                          <a:t>Västra Hisingen</a:t>
                        </a:r>
                      </a:p>
                    </a:txBody>
                    <a:tcPr marL="144000" marR="72000" marT="36000" marB="36000" anchor="ctr">
                      <a:lnL>
                        <a:noFill/>
                      </a:lnL>
                      <a:lnR>
                        <a:noFill/>
                      </a:lnR>
                      <a:lnT>
                        <a:noFill/>
                      </a:lnT>
                      <a:lnB>
                        <a:noFill/>
                      </a:lnB>
                    </a:tcPr>
                  </a:tc>
                  <a:tc>
                    <a:txBody>
                      <a:bodyPr/>
                      <a:lstStyle/>
                      <a:p>
                        <a:pPr algn="r" fontAlgn="ctr">
                          <a:defRPr spc="50"/>
                        </a:pPr>
                        <a:r>
                          <a:rPr lang="en-GB" sz="1100" spc="50" noProof="1"/>
                          <a:t>47.8%</a:t>
                        </a:r>
                      </a:p>
                    </a:txBody>
                    <a:tcPr marL="72000" marR="72000" marT="36000" marB="36000" anchor="ctr">
                      <a:lnL>
                        <a:noFill/>
                      </a:lnL>
                      <a:lnR>
                        <a:noFill/>
                      </a:lnR>
                      <a:lnT>
                        <a:noFill/>
                      </a:lnT>
                      <a:lnB>
                        <a:noFill/>
                      </a:lnB>
                    </a:tcPr>
                  </a:tc>
                  <a:tc>
                    <a:txBody>
                      <a:bodyPr/>
                      <a:lstStyle/>
                      <a:p>
                        <a:pPr algn="r" fontAlgn="ctr">
                          <a:defRPr spc="50"/>
                        </a:pPr>
                        <a:r>
                          <a:rPr lang="en-GB" sz="1100" spc="50" noProof="1"/>
                          <a:t>1150</a:t>
                        </a:r>
                      </a:p>
                    </a:txBody>
                    <a:tcPr marL="72000" marR="72000" marT="36000" marB="36000" anchor="ctr">
                      <a:lnL>
                        <a:noFill/>
                      </a:lnL>
                      <a:lnR>
                        <a:noFill/>
                      </a:lnR>
                      <a:lnT>
                        <a:noFill/>
                      </a:lnT>
                      <a:lnB>
                        <a:noFill/>
                      </a:lnB>
                    </a:tcPr>
                  </a:tc>
                  <a:tc>
                    <a:txBody>
                      <a:bodyPr/>
                      <a:lstStyle/>
                      <a:p>
                        <a:pPr algn="r" fontAlgn="ctr">
                          <a:defRPr spc="50"/>
                        </a:pPr>
                        <a:r>
                          <a:rPr lang="en-GB" sz="1100" spc="50" noProof="1"/>
                          <a:t>2405</a:t>
                        </a:r>
                      </a:p>
                    </a:txBody>
                    <a:tcPr marL="72000" marR="72000" marT="36000" marB="36000" anchor="ctr">
                      <a:lnL>
                        <a:noFill/>
                      </a:lnL>
                      <a:lnR>
                        <a:noFill/>
                      </a:lnR>
                      <a:lnT>
                        <a:noFill/>
                      </a:lnT>
                      <a:lnB>
                        <a:noFill/>
                      </a:lnB>
                    </a:tcPr>
                  </a:tc>
                  <a:extLst>
                    <a:ext uri="{0D108BD9-81ED-4DB2-BD59-A6C34878D82A}">
                      <a16:rowId xmlns:a16="http://schemas.microsoft.com/office/drawing/2014/main" val="10010"/>
                    </a:ext>
                  </a:extLst>
                </a:tr>
                <a:tr h="100000">
                  <a:tc>
                    <a:txBody>
                      <a:bodyPr/>
                      <a:lstStyle/>
                      <a:p>
                        <a:pPr algn="l" fontAlgn="ctr">
                          <a:defRPr spc="50"/>
                        </a:pPr>
                        <a:r>
                          <a:rPr lang="en-GB" sz="1100" spc="50" noProof="1"/>
                          <a:t>Örgryte-Härlanda</a:t>
                        </a:r>
                      </a:p>
                    </a:txBody>
                    <a:tcPr marL="144000" marR="72000" marT="36000" marB="36000" anchor="ctr">
                      <a:lnL>
                        <a:noFill/>
                      </a:lnL>
                      <a:lnR>
                        <a:noFill/>
                      </a:lnR>
                      <a:lnT>
                        <a:noFill/>
                      </a:lnT>
                      <a:lnB>
                        <a:noFill/>
                      </a:lnB>
                    </a:tcPr>
                  </a:tc>
                  <a:tc>
                    <a:txBody>
                      <a:bodyPr/>
                      <a:lstStyle/>
                      <a:p>
                        <a:pPr algn="r" fontAlgn="ctr">
                          <a:defRPr spc="50"/>
                        </a:pPr>
                        <a:r>
                          <a:rPr lang="en-GB" sz="1100" spc="50" noProof="1"/>
                          <a:t>62.7%</a:t>
                        </a:r>
                      </a:p>
                    </a:txBody>
                    <a:tcPr marL="72000" marR="72000" marT="36000" marB="36000" anchor="ctr">
                      <a:lnL>
                        <a:noFill/>
                      </a:lnL>
                      <a:lnR>
                        <a:noFill/>
                      </a:lnR>
                      <a:lnT>
                        <a:noFill/>
                      </a:lnT>
                      <a:lnB>
                        <a:noFill/>
                      </a:lnB>
                    </a:tcPr>
                  </a:tc>
                  <a:tc>
                    <a:txBody>
                      <a:bodyPr/>
                      <a:lstStyle/>
                      <a:p>
                        <a:pPr algn="r" fontAlgn="ctr">
                          <a:defRPr spc="50"/>
                        </a:pPr>
                        <a:r>
                          <a:rPr lang="en-GB" sz="1100" spc="50" noProof="1"/>
                          <a:t>1047</a:t>
                        </a:r>
                      </a:p>
                    </a:txBody>
                    <a:tcPr marL="72000" marR="72000" marT="36000" marB="36000" anchor="ctr">
                      <a:lnL>
                        <a:noFill/>
                      </a:lnL>
                      <a:lnR>
                        <a:noFill/>
                      </a:lnR>
                      <a:lnT>
                        <a:noFill/>
                      </a:lnT>
                      <a:lnB>
                        <a:noFill/>
                      </a:lnB>
                    </a:tcPr>
                  </a:tc>
                  <a:tc>
                    <a:txBody>
                      <a:bodyPr/>
                      <a:lstStyle/>
                      <a:p>
                        <a:pPr algn="r" fontAlgn="ctr">
                          <a:defRPr spc="50"/>
                        </a:pPr>
                        <a:r>
                          <a:rPr lang="en-GB" sz="1100" spc="50" noProof="1"/>
                          <a:t>1671</a:t>
                        </a:r>
                      </a:p>
                    </a:txBody>
                    <a:tcPr marL="72000" marR="72000" marT="36000" marB="36000" anchor="ctr">
                      <a:lnL>
                        <a:noFill/>
                      </a:lnL>
                      <a:lnR>
                        <a:noFill/>
                      </a:lnR>
                      <a:lnT>
                        <a:noFill/>
                      </a:lnT>
                      <a:lnB>
                        <a:noFill/>
                      </a:lnB>
                    </a:tcPr>
                  </a:tc>
                  <a:extLst>
                    <a:ext uri="{0D108BD9-81ED-4DB2-BD59-A6C34878D82A}">
                      <a16:rowId xmlns:a16="http://schemas.microsoft.com/office/drawing/2014/main" val="10011"/>
                    </a:ext>
                  </a:extLst>
                </a:tr>
                <a:tr h="100000">
                  <a:tc>
                    <a:txBody>
                      <a:bodyPr/>
                      <a:lstStyle/>
                      <a:p>
                        <a:pPr algn="l" fontAlgn="ctr">
                          <a:defRPr spc="50"/>
                        </a:pPr>
                        <a:r>
                          <a:rPr lang="en-GB" sz="1100" spc="50" noProof="1"/>
                          <a:t>Östra Göteborg</a:t>
                        </a:r>
                      </a:p>
                    </a:txBody>
                    <a:tcPr marL="144000" marR="72000" marT="36000" marB="36000" anchor="ctr">
                      <a:lnL>
                        <a:noFill/>
                      </a:lnL>
                      <a:lnR>
                        <a:noFill/>
                      </a:lnR>
                      <a:lnT>
                        <a:noFill/>
                      </a:lnT>
                      <a:lnB>
                        <a:noFill/>
                      </a:lnB>
                    </a:tcPr>
                  </a:tc>
                  <a:tc>
                    <a:txBody>
                      <a:bodyPr/>
                      <a:lstStyle/>
                      <a:p>
                        <a:pPr algn="r" fontAlgn="ctr">
                          <a:defRPr spc="50"/>
                        </a:pPr>
                        <a:r>
                          <a:rPr lang="en-GB" sz="1100" spc="50" noProof="1"/>
                          <a:t>38.0%</a:t>
                        </a:r>
                      </a:p>
                    </a:txBody>
                    <a:tcPr marL="72000" marR="72000" marT="36000" marB="36000" anchor="ctr">
                      <a:lnL>
                        <a:noFill/>
                      </a:lnL>
                      <a:lnR>
                        <a:noFill/>
                      </a:lnR>
                      <a:lnT>
                        <a:noFill/>
                      </a:lnT>
                      <a:lnB>
                        <a:noFill/>
                      </a:lnB>
                    </a:tcPr>
                  </a:tc>
                  <a:tc>
                    <a:txBody>
                      <a:bodyPr/>
                      <a:lstStyle/>
                      <a:p>
                        <a:pPr algn="r" fontAlgn="ctr">
                          <a:defRPr spc="50"/>
                        </a:pPr>
                        <a:r>
                          <a:rPr lang="en-GB" sz="1100" spc="50" noProof="1"/>
                          <a:t>793</a:t>
                        </a:r>
                      </a:p>
                    </a:txBody>
                    <a:tcPr marL="72000" marR="72000" marT="36000" marB="36000" anchor="ctr">
                      <a:lnL>
                        <a:noFill/>
                      </a:lnL>
                      <a:lnR>
                        <a:noFill/>
                      </a:lnR>
                      <a:lnT>
                        <a:noFill/>
                      </a:lnT>
                      <a:lnB>
                        <a:noFill/>
                      </a:lnB>
                    </a:tcPr>
                  </a:tc>
                  <a:tc>
                    <a:txBody>
                      <a:bodyPr/>
                      <a:lstStyle/>
                      <a:p>
                        <a:pPr algn="r" fontAlgn="ctr">
                          <a:defRPr spc="50"/>
                        </a:pPr>
                        <a:r>
                          <a:rPr lang="en-GB" sz="1100" spc="50" noProof="1"/>
                          <a:t>2088</a:t>
                        </a:r>
                      </a:p>
                    </a:txBody>
                    <a:tcPr marL="72000" marR="72000" marT="36000" marB="36000" anchor="ctr">
                      <a:lnL>
                        <a:noFill/>
                      </a:lnL>
                      <a:lnR>
                        <a:noFill/>
                      </a:lnR>
                      <a:lnT>
                        <a:noFill/>
                      </a:lnT>
                      <a:lnB>
                        <a:noFill/>
                      </a:lnB>
                    </a:tcPr>
                  </a:tc>
                  <a:extLst>
                    <a:ext uri="{0D108BD9-81ED-4DB2-BD59-A6C34878D82A}">
                      <a16:rowId xmlns:a16="http://schemas.microsoft.com/office/drawing/2014/main" val="10012"/>
                    </a:ext>
                  </a:extLst>
                </a:tr>
              </a:tbl>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Beskrivning av frågeområde</a:t>
              </a:r>
            </a:p>
          </p:txBody>
        </p:sp>
      </p:grpSp>
      <p:sp>
        <p:nvSpPr>
          <p:cNvPr id="19" name="Title2Left"/>
          <p:cNvSpPr txBox="1"/>
          <p:nvPr/>
        </p:nvSpPr>
        <p:spPr>
          <a:xfrm>
            <a:off x="720000" y="765898"/>
            <a:ext cx="8644882" cy="920858"/>
          </a:xfrm>
          <a:prstGeom prst="rect">
            <a:avLst/>
          </a:prstGeom>
          <a:noFill/>
        </p:spPr>
        <p:txBody>
          <a:bodyPr vertOverflow="clip" wrap="square" lIns="0" tIns="0" rIns="0" bIns="0" rtlCol="0" anchor="t"/>
          <a:lstStyle/>
          <a:p>
            <a:r>
              <a:rPr lang="sv-SE" sz="1400" spc="50" dirty="0"/>
              <a:t>Nedan visas vilka frågor som ingår i varje frågeområde</a:t>
            </a:r>
            <a:br/>
            <a:r>
              <a:rPr lang="sv-SE" sz="1400" spc="50" dirty="0"/>
              <a:t>Frågorna har analyserats med statistisk metod för att skapa grupper med frågor som hör ihop. Om värdet förändras på en av frågorna i gruppen så tenderar värdet att förändras åt samma håll på övriga frågor i gruppen.</a:t>
            </a:r>
          </a:p>
        </p:txBody>
      </p:sp>
      <p:grpSp>
        <p:nvGrpSpPr>
          <p:cNvPr id="70" name="Footer"/>
          <p:cNvGrpSpPr/>
          <p:nvPr/>
        </p:nvGrpSpPr>
        <p:grpSpPr>
          <a:xfrm>
            <a:off x="108000" y="6362168"/>
            <a:ext cx="9507948" cy="396000"/>
            <a:chOff x="108000" y="6362168"/>
            <a:chExt cx="9507948" cy="396000"/>
          </a:xfrm>
        </p:grpSpPr>
      </p:grpSp>
      <p:grpSp>
        <p:nvGrpSpPr>
          <p:cNvPr id="30" name="Title2"/>
          <p:cNvGrpSpPr/>
          <p:nvPr/>
        </p:nvGrpSpPr>
        <p:grpSpPr>
          <a:xfrm>
            <a:off x="720000" y="936000"/>
            <a:ext cx="8460000" cy="360000"/>
            <a:chOff x="720000" y="936000"/>
            <a:chExt cx="8460000" cy="360000"/>
          </a:xfrm>
        </p:grpSpPr>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6" name="BodyFooter"/>
          <p:cNvGrpSpPr/>
          <p:nvPr/>
        </p:nvGrpSpPr>
        <p:grpSpPr>
          <a:xfrm>
            <a:off x="720000" y="5535561"/>
            <a:ext cx="8460000" cy="875081"/>
            <a:chOff x="720000" y="5570465"/>
            <a:chExt cx="8460000" cy="297535"/>
          </a:xfrm>
        </p:grpSpPr>
      </p:grpSp>
      <p:graphicFrame>
        <p:nvGraphicFramePr>
          <p:cNvPr id="7" name="Tabell 6"/>
          <p:cNvGraphicFramePr>
            <a:graphicFrameLocks noGrp="1"/>
          </p:cNvGraphicFramePr>
          <p:nvPr>
            <p:extLst>
              <p:ext uri="{D42A27DB-BD31-4B8C-83A1-F6EECF244321}">
                <p14:modId xmlns:p14="http://schemas.microsoft.com/office/powerpoint/2010/main" val="623480335"/>
              </p:ext>
            </p:extLst>
          </p:nvPr>
        </p:nvGraphicFramePr>
        <p:xfrm>
          <a:off x="1763554" y="1801095"/>
          <a:ext cx="6378893" cy="4322613"/>
        </p:xfrm>
        <a:graphic>
          <a:graphicData uri="http://schemas.openxmlformats.org/drawingml/2006/table">
            <a:tbl>
              <a:tblPr bandRow="1">
                <a:tableStyleId>{6E25E649-3F16-4E02-A733-19D2CDBF48F0}</a:tableStyleId>
              </a:tblPr>
              <a:tblGrid>
                <a:gridCol w="6378893">
                  <a:extLst>
                    <a:ext uri="{9D8B030D-6E8A-4147-A177-3AD203B41FA5}">
                      <a16:colId xmlns:a16="http://schemas.microsoft.com/office/drawing/2014/main" val="3674647741"/>
                    </a:ext>
                  </a:extLst>
                </a:gridCol>
              </a:tblGrid>
              <a:tr h="276531">
                <a:tc>
                  <a:txBody>
                    <a:bodyPr/>
                    <a:lstStyle/>
                    <a:p>
                      <a:pPr algn="l" rtl="0" fontAlgn="ctr"/>
                      <a:r>
                        <a:rPr lang="sv-SE" sz="1300" b="0" u="none" strike="noStrike" dirty="0">
                          <a:effectLst/>
                        </a:rPr>
                        <a:t>TRYGGHET OCH GEMENSKAP</a:t>
                      </a:r>
                      <a:endParaRPr lang="sv-SE" sz="13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87427355"/>
                  </a:ext>
                </a:extLst>
              </a:tr>
              <a:tr h="209997">
                <a:tc>
                  <a:txBody>
                    <a:bodyPr/>
                    <a:lstStyle/>
                    <a:p>
                      <a:pPr algn="l" rtl="0" fontAlgn="ctr"/>
                      <a:r>
                        <a:rPr lang="sv-SE" sz="1100" u="none" strike="noStrike" dirty="0">
                          <a:effectLst/>
                        </a:rPr>
                        <a:t>  Förskolan ska vara rolig, trygg och lärorik för alla barn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03561805"/>
                  </a:ext>
                </a:extLst>
              </a:tr>
              <a:tr h="209997">
                <a:tc>
                  <a:txBody>
                    <a:bodyPr/>
                    <a:lstStyle/>
                    <a:p>
                      <a:pPr algn="l" rtl="0" fontAlgn="ctr"/>
                      <a:r>
                        <a:rPr lang="sv-SE" sz="1100" u="none" strike="noStrike" dirty="0">
                          <a:effectLst/>
                        </a:rPr>
                        <a:t>  Personalen tar väl hand om mitt barn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4526660"/>
                  </a:ext>
                </a:extLst>
              </a:tr>
              <a:tr h="209997">
                <a:tc>
                  <a:txBody>
                    <a:bodyPr/>
                    <a:lstStyle/>
                    <a:p>
                      <a:pPr algn="l" rtl="0" fontAlgn="ctr"/>
                      <a:r>
                        <a:rPr lang="sv-SE" sz="1100" u="none" strike="noStrike" dirty="0">
                          <a:effectLst/>
                        </a:rPr>
                        <a:t>  Barnen ska känna glädjen av att lära sig och känna att de behövs i gruppen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486773"/>
                  </a:ext>
                </a:extLst>
              </a:tr>
              <a:tr h="209997">
                <a:tc>
                  <a:txBody>
                    <a:bodyPr/>
                    <a:lstStyle/>
                    <a:p>
                      <a:pPr algn="l" rtl="0" fontAlgn="ctr"/>
                      <a:r>
                        <a:rPr lang="sv-SE" sz="1100" u="none" strike="noStrike" dirty="0">
                          <a:effectLst/>
                        </a:rPr>
                        <a:t>  Barnen ska lära sig hur man fungerar tillsammans i en grupp</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5252728"/>
                  </a:ext>
                </a:extLst>
              </a:tr>
              <a:tr h="276531">
                <a:tc>
                  <a:txBody>
                    <a:bodyPr/>
                    <a:lstStyle/>
                    <a:p>
                      <a:pPr marL="0" algn="l" defTabSz="914400" rtl="0" eaLnBrk="1" fontAlgn="ctr" latinLnBrk="0" hangingPunct="1"/>
                      <a:r>
                        <a:rPr lang="sv-SE" sz="1300" b="0" u="none" strike="noStrike" kern="1200" dirty="0">
                          <a:solidFill>
                            <a:schemeClr val="dk1"/>
                          </a:solidFill>
                          <a:effectLst/>
                          <a:latin typeface="+mn-lt"/>
                          <a:ea typeface="+mn-ea"/>
                          <a:cs typeface="+mn-cs"/>
                        </a:rPr>
                        <a:t>INFORMATION OCH INFLYTANDE</a:t>
                      </a:r>
                    </a:p>
                  </a:txBody>
                  <a:tcPr marL="9525" marR="9525" marT="9525" marB="0" anchor="ctr"/>
                </a:tc>
                <a:extLst>
                  <a:ext uri="{0D108BD9-81ED-4DB2-BD59-A6C34878D82A}">
                    <a16:rowId xmlns:a16="http://schemas.microsoft.com/office/drawing/2014/main" val="4075020089"/>
                  </a:ext>
                </a:extLst>
              </a:tr>
              <a:tr h="209997">
                <a:tc>
                  <a:txBody>
                    <a:bodyPr/>
                    <a:lstStyle/>
                    <a:p>
                      <a:pPr algn="l" rtl="0" fontAlgn="ctr"/>
                      <a:r>
                        <a:rPr lang="sv-SE" sz="1100" u="none" strike="noStrike" dirty="0">
                          <a:effectLst/>
                        </a:rPr>
                        <a:t>  Personalen ska ge föräldrar tydlig information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56058582"/>
                  </a:ext>
                </a:extLst>
              </a:tr>
              <a:tr h="209997">
                <a:tc>
                  <a:txBody>
                    <a:bodyPr/>
                    <a:lstStyle/>
                    <a:p>
                      <a:pPr algn="l" rtl="0" fontAlgn="ctr"/>
                      <a:r>
                        <a:rPr lang="sv-SE" sz="1100" u="none" strike="noStrike" dirty="0">
                          <a:effectLst/>
                        </a:rPr>
                        <a:t>  Föräldrar ska kunna vara med och påverka arbetet i </a:t>
                      </a:r>
                      <a:r>
                        <a:rPr lang="sv-SE" sz="1100" u="none" strike="noStrike" dirty="0" err="1">
                          <a:effectLst/>
                        </a:rPr>
                        <a:t>fsk</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52662794"/>
                  </a:ext>
                </a:extLst>
              </a:tr>
              <a:tr h="209997">
                <a:tc>
                  <a:txBody>
                    <a:bodyPr/>
                    <a:lstStyle/>
                    <a:p>
                      <a:pPr algn="l" rtl="0" fontAlgn="ctr"/>
                      <a:r>
                        <a:rPr lang="sv-SE" sz="1100" u="none" strike="noStrike" dirty="0">
                          <a:effectLst/>
                        </a:rPr>
                        <a:t>  Barnen har möjlighet att ha inflytande på verksamhetens innehåll</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00679021"/>
                  </a:ext>
                </a:extLst>
              </a:tr>
              <a:tr h="276531">
                <a:tc>
                  <a:txBody>
                    <a:bodyPr/>
                    <a:lstStyle/>
                    <a:p>
                      <a:pPr marL="0" algn="l" defTabSz="914400" rtl="0" eaLnBrk="1" fontAlgn="ctr" latinLnBrk="0" hangingPunct="1"/>
                      <a:r>
                        <a:rPr lang="sv-SE" sz="1300" b="0" u="none" strike="noStrike" kern="1200" dirty="0">
                          <a:solidFill>
                            <a:schemeClr val="dk1"/>
                          </a:solidFill>
                          <a:effectLst/>
                          <a:latin typeface="+mn-lt"/>
                          <a:ea typeface="+mn-ea"/>
                          <a:cs typeface="+mn-cs"/>
                        </a:rPr>
                        <a:t>FÖRUTSÄTTNINGAR</a:t>
                      </a:r>
                    </a:p>
                  </a:txBody>
                  <a:tcPr marL="9525" marR="9525" marT="9525" marB="0" anchor="ctr"/>
                </a:tc>
                <a:extLst>
                  <a:ext uri="{0D108BD9-81ED-4DB2-BD59-A6C34878D82A}">
                    <a16:rowId xmlns:a16="http://schemas.microsoft.com/office/drawing/2014/main" val="491342791"/>
                  </a:ext>
                </a:extLst>
              </a:tr>
              <a:tr h="209997">
                <a:tc>
                  <a:txBody>
                    <a:bodyPr/>
                    <a:lstStyle/>
                    <a:p>
                      <a:pPr algn="l" rtl="0" fontAlgn="ctr"/>
                      <a:r>
                        <a:rPr lang="sv-SE" sz="1100" u="none" strike="noStrike" dirty="0">
                          <a:effectLst/>
                        </a:rPr>
                        <a:t>  Barnen har möjlighet att ingå i mindre och större grupper</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212454855"/>
                  </a:ext>
                </a:extLst>
              </a:tr>
              <a:tr h="209997">
                <a:tc>
                  <a:txBody>
                    <a:bodyPr/>
                    <a:lstStyle/>
                    <a:p>
                      <a:pPr algn="l" rtl="0" fontAlgn="ctr"/>
                      <a:r>
                        <a:rPr lang="sv-SE" sz="1100" u="none" strike="noStrike" dirty="0">
                          <a:effectLst/>
                        </a:rPr>
                        <a:t>  Barnen ska kunna byta mellan olika aktiviteter under dagen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12445988"/>
                  </a:ext>
                </a:extLst>
              </a:tr>
              <a:tr h="209997">
                <a:tc>
                  <a:txBody>
                    <a:bodyPr/>
                    <a:lstStyle/>
                    <a:p>
                      <a:pPr algn="l" rtl="0" fontAlgn="ctr"/>
                      <a:r>
                        <a:rPr lang="sv-SE" sz="1100" u="none" strike="noStrike" dirty="0">
                          <a:effectLst/>
                        </a:rPr>
                        <a:t>  Flickor och pojkar har samma möjligheter</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50949787"/>
                  </a:ext>
                </a:extLst>
              </a:tr>
              <a:tr h="276531">
                <a:tc>
                  <a:txBody>
                    <a:bodyPr/>
                    <a:lstStyle/>
                    <a:p>
                      <a:pPr marL="0" algn="l" defTabSz="914400" rtl="0" eaLnBrk="1" fontAlgn="ctr" latinLnBrk="0" hangingPunct="1"/>
                      <a:r>
                        <a:rPr lang="sv-SE" sz="1300" b="0" u="none" strike="noStrike" kern="1200" dirty="0">
                          <a:solidFill>
                            <a:schemeClr val="dk1"/>
                          </a:solidFill>
                          <a:effectLst/>
                          <a:latin typeface="+mn-lt"/>
                          <a:ea typeface="+mn-ea"/>
                          <a:cs typeface="+mn-cs"/>
                        </a:rPr>
                        <a:t>PEDAGOGIK</a:t>
                      </a:r>
                    </a:p>
                  </a:txBody>
                  <a:tcPr marL="9525" marR="9525" marT="9525" marB="0" anchor="ctr"/>
                </a:tc>
                <a:extLst>
                  <a:ext uri="{0D108BD9-81ED-4DB2-BD59-A6C34878D82A}">
                    <a16:rowId xmlns:a16="http://schemas.microsoft.com/office/drawing/2014/main" val="1061491025"/>
                  </a:ext>
                </a:extLst>
              </a:tr>
              <a:tr h="209997">
                <a:tc>
                  <a:txBody>
                    <a:bodyPr/>
                    <a:lstStyle/>
                    <a:p>
                      <a:pPr algn="l" rtl="0" fontAlgn="ctr"/>
                      <a:r>
                        <a:rPr lang="sv-SE" sz="1100" u="none" strike="noStrike" dirty="0">
                          <a:effectLst/>
                        </a:rPr>
                        <a:t>  Barnen har möjlighet att utveckla språket</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86070953"/>
                  </a:ext>
                </a:extLst>
              </a:tr>
              <a:tr h="209997">
                <a:tc>
                  <a:txBody>
                    <a:bodyPr/>
                    <a:lstStyle/>
                    <a:p>
                      <a:pPr algn="l" rtl="0" fontAlgn="ctr"/>
                      <a:r>
                        <a:rPr lang="sv-SE" sz="1100" u="none" strike="noStrike" dirty="0">
                          <a:effectLst/>
                        </a:rPr>
                        <a:t>  Barnen har möjlighet att utveckla förståelse för matematik</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61035795"/>
                  </a:ext>
                </a:extLst>
              </a:tr>
              <a:tr h="209997">
                <a:tc>
                  <a:txBody>
                    <a:bodyPr/>
                    <a:lstStyle/>
                    <a:p>
                      <a:pPr algn="l" rtl="0" fontAlgn="ctr"/>
                      <a:r>
                        <a:rPr lang="sv-SE" sz="1100" u="none" strike="noStrike" dirty="0">
                          <a:effectLst/>
                        </a:rPr>
                        <a:t>  Barnen får möjlighet att utveckla förståelse för naturvetenskap</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7354863"/>
                  </a:ext>
                </a:extLst>
              </a:tr>
              <a:tr h="276531">
                <a:tc>
                  <a:txBody>
                    <a:bodyPr/>
                    <a:lstStyle/>
                    <a:p>
                      <a:pPr algn="l" rtl="0" fontAlgn="ctr"/>
                      <a:r>
                        <a:rPr lang="sv-SE" sz="1300" b="0" u="none" strike="noStrike" kern="1200" dirty="0">
                          <a:solidFill>
                            <a:schemeClr val="dk1"/>
                          </a:solidFill>
                          <a:effectLst/>
                          <a:latin typeface="+mn-lt"/>
                          <a:ea typeface="+mn-ea"/>
                          <a:cs typeface="+mn-cs"/>
                        </a:rPr>
                        <a:t>KONTINUITET</a:t>
                      </a:r>
                    </a:p>
                  </a:txBody>
                  <a:tcPr marL="9525" marR="9525" marT="9525" marB="0" anchor="ctr"/>
                </a:tc>
                <a:extLst>
                  <a:ext uri="{0D108BD9-81ED-4DB2-BD59-A6C34878D82A}">
                    <a16:rowId xmlns:a16="http://schemas.microsoft.com/office/drawing/2014/main" val="1816947987"/>
                  </a:ext>
                </a:extLst>
              </a:tr>
              <a:tr h="209997">
                <a:tc>
                  <a:txBody>
                    <a:bodyPr/>
                    <a:lstStyle/>
                    <a:p>
                      <a:pPr algn="l" rtl="0" fontAlgn="ctr"/>
                      <a:r>
                        <a:rPr lang="sv-SE" sz="1100" u="none" strike="noStrike" dirty="0">
                          <a:effectLst/>
                        </a:rPr>
                        <a:t>  Barnen ska möta personal som de känner</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34780400"/>
                  </a:ext>
                </a:extLst>
              </a:tr>
            </a:tbl>
          </a:graphicData>
        </a:graphic>
      </p:graphicFrame>
      <p:grpSp>
        <p:nvGrpSpPr>
          <p:cNvPr id="5000" name="BodyContent"/>
          <p:cNvGrpSpPr/>
          <p:nvPr/>
        </p:nvGrpSpPr>
        <p:grpSpPr>
          <a:xfrm>
            <a:off x="720000" y="1296000"/>
            <a:ext cx="8460000" cy="4356000"/>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table">
              <a:tbl>
                <a:tblPr/>
                <a:tblGrid>
                  <a:gridCol w="8460000">
                    <a:extLst>
                      <a:ext uri="{9D8B030D-6E8A-4147-A177-3AD203B41FA5}">
                        <a16:colId xmlns:a16="http://schemas.microsoft.com/office/drawing/2014/main" val="20000"/>
                      </a:ext>
                    </a:extLst>
                  </a:gridCol>
                </a:tblGrid>
                <a:tr h="0">
                  <a:tc>
                    <a:txBody>
                      <a:bodyPr/>
                      <a:lstStyle/>
                      <a:p>
                        <a:pPr algn="ctr" fontAlgn="ctr"/>
                        <a:endParaRPr/>
                      </a:p>
                    </a:txBody>
                    <a:tcPr marL="0" marR="0" marT="0" marB="0">
                      <a:lnL>
                        <a:noFill/>
                      </a:lnL>
                      <a:lnR>
                        <a:noFill/>
                      </a:lnR>
                      <a:lnT>
                        <a:noFill/>
                      </a:lnT>
                      <a:lnB>
                        <a:noFill/>
                      </a:lnB>
                    </a:tcPr>
                  </a:tc>
                  <a:extLst>
                    <a:ext uri="{0D108BD9-81ED-4DB2-BD59-A6C34878D82A}">
                      <a16:rowId xmlns:a16="http://schemas.microsoft.com/office/drawing/2014/main" val="10000"/>
                    </a:ext>
                  </a:extLst>
                </a:tr>
              </a:tbl>
            </a:graphicData>
          </a:graphic>
        </p:graphicFrame>
      </p:grpSp>
    </p:spTree>
    <p:extLst>
      <p:ext uri="{BB962C8B-B14F-4D97-AF65-F5344CB8AC3E}">
        <p14:creationId xmlns:p14="http://schemas.microsoft.com/office/powerpoint/2010/main" val="3444235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Högst andel höga betyg</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de tre frågor där vårdnadshavarna har svarat mest positivt - som alltså har en hög andel som svarat 6 eller 7. </a:t>
            </a:r>
            <a:br/>
            <a:r>
              <a:rPr lang="en-GB" sz="1400" spc="50" noProof="1">
                <a:solidFill>
                  <a:schemeClr val="tx1">
                    <a:lumMod val="75000"/>
                    <a:lumOff val="25000"/>
                  </a:schemeClr>
                </a:solidFill>
              </a:rPr>
              <a:t>De gröna staplarna visar andelen positiva.</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Göteborg</a:t>
              </a:r>
              <a:br/>
              <a:r>
                <a:rPr lang="en-GB" sz="1050" spc="50" noProof="1">
                  <a:solidFill>
                    <a:schemeClr val="tx1">
                      <a:lumMod val="249351"/>
                    </a:schemeClr>
                  </a:solidFill>
                </a:rPr>
                <a:t>och bygger på svar från 11730 vårdnadshavare av 20938 möjliga, dvs 56.0%</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200" i="1" spc="50" noProof="1">
                  <a:solidFill>
                    <a:schemeClr val="tx1">
                      <a:lumMod val="166234"/>
                    </a:schemeClr>
                  </a:solidFill>
                </a:rPr>
                <a:t>De områden som dessa tre frågor gäller är områden där verksamheten tycks fungera bra och där många vårdnadshavare upplever att förskolan arbetar på ett mycket bra sätt. Försök behålla det goda arbetet.</a:t>
              </a:r>
              <a:br>
                <a:rPr dirty="0"/>
              </a:br>
              <a:br>
                <a:rPr dirty="0"/>
              </a:br>
              <a:endParaRPr dirty="0"/>
            </a:p>
          </p:txBody>
        </p:sp>
      </p:grpSp>
      <p:grpSp>
        <p:nvGrpSpPr>
          <p:cNvPr id="5000" name="BodyContent"/>
          <p:cNvGrpSpPr/>
          <p:nvPr/>
        </p:nvGrpSpPr>
        <p:grpSpPr>
          <a:xfrm>
            <a:off x="720000" y="1466101"/>
            <a:ext cx="8460000" cy="4356000"/>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table">
              <a:tbl>
                <a:tblPr/>
                <a:tblGrid>
                  <a:gridCol w="4230000">
                    <a:extLst>
                      <a:ext uri="{9D8B030D-6E8A-4147-A177-3AD203B41FA5}">
                        <a16:colId xmlns:a16="http://schemas.microsoft.com/office/drawing/2014/main" val="20000"/>
                      </a:ext>
                    </a:extLst>
                  </a:gridCol>
                  <a:gridCol w="2115000">
                    <a:extLst>
                      <a:ext uri="{9D8B030D-6E8A-4147-A177-3AD203B41FA5}">
                        <a16:colId xmlns:a16="http://schemas.microsoft.com/office/drawing/2014/main" val="20001"/>
                      </a:ext>
                    </a:extLst>
                  </a:gridCol>
                  <a:gridCol w="2115000">
                    <a:extLst>
                      <a:ext uri="{9D8B030D-6E8A-4147-A177-3AD203B41FA5}">
                        <a16:colId xmlns:a16="http://schemas.microsoft.com/office/drawing/2014/main" val="20002"/>
                      </a:ext>
                    </a:extLst>
                  </a:gridCol>
                </a:tblGrid>
                <a:tr h="540000">
                  <a:tc>
                    <a:txBody>
                      <a:bodyPr/>
                      <a:lstStyle/>
                      <a:p>
                        <a:pPr algn="r" fontAlgn="b">
                          <a:defRPr spc="50"/>
                        </a:pPr>
                        <a:endParaRPr sz="1100" dirty="0"/>
                      </a:p>
                    </a:txBody>
                    <a:tcPr marL="72000" marR="72000" marT="0" marB="0" anchor="b">
                      <a:lnL>
                        <a:noFill/>
                      </a:lnL>
                      <a:lnR>
                        <a:noFill/>
                      </a:lnR>
                      <a:lnT>
                        <a:noFill/>
                      </a:lnT>
                      <a:lnB>
                        <a:solidFill>
                          <a:srgbClr val="DDDDDD"/>
                        </a:solidFill>
                        <a:prstDash val="solid"/>
                        <a:round/>
                        <a:headEnd type="none" w="med" len="med"/>
                        <a:tailEnd type="none" w="med" len="med"/>
                      </a:lnB>
                    </a:tcPr>
                  </a:tc>
                  <a:tc>
                    <a:txBody>
                      <a:bodyPr/>
                      <a:lstStyle/>
                      <a:p>
                        <a:pPr algn="r" fontAlgn="b">
                          <a:defRPr spc="50"/>
                        </a:pPr>
                        <a:endParaRPr sz="1100" dirty="0"/>
                      </a:p>
                    </a:txBody>
                    <a:tcPr marL="72000" marR="72000" marT="0" marB="0" anchor="b">
                      <a:lnL>
                        <a:noFill/>
                      </a:lnL>
                      <a:lnR>
                        <a:noFill/>
                      </a:lnR>
                      <a:lnT>
                        <a:noFill/>
                      </a:lnT>
                      <a:lnB>
                        <a:solidFill>
                          <a:srgbClr val="DDDDDD"/>
                        </a:solidFill>
                        <a:prstDash val="solid"/>
                        <a:round/>
                        <a:headEnd type="none" w="med" len="med"/>
                        <a:tailEnd type="none" w="med" len="med"/>
                      </a:lnB>
                    </a:tcPr>
                  </a:tc>
                  <a:tc>
                    <a:txBody>
                      <a:bodyPr/>
                      <a:lstStyle/>
                      <a:p>
                        <a:pPr algn="r" fontAlgn="b">
                          <a:defRPr spc="50"/>
                        </a:pPr>
                        <a:endParaRPr sz="1100" dirty="0"/>
                      </a:p>
                    </a:txBody>
                    <a:tcPr marL="72000" marR="72000" marT="0" marB="0" anchor="b">
                      <a:lnL>
                        <a:noFill/>
                      </a:lnL>
                      <a:lnR>
                        <a:noFill/>
                      </a:lnR>
                      <a:lnT>
                        <a:noFill/>
                      </a:lnT>
                      <a:lnB>
                        <a:solidFill>
                          <a:srgbClr val="DDDDDD"/>
                        </a:solidFill>
                        <a:prstDash val="solid"/>
                        <a:round/>
                        <a:headEnd type="none" w="med" len="med"/>
                        <a:tailEnd type="none" w="med" len="med"/>
                      </a:lnB>
                    </a:tcPr>
                  </a:tc>
                  <a:extLst>
                    <a:ext uri="{0D108BD9-81ED-4DB2-BD59-A6C34878D82A}">
                      <a16:rowId xmlns:a16="http://schemas.microsoft.com/office/drawing/2014/main" val="10000"/>
                    </a:ext>
                  </a:extLst>
                </a:tr>
                <a:tr h="540000">
                  <a:tc>
                    <a:txBody>
                      <a:bodyPr/>
                      <a:lstStyle/>
                      <a:p>
                        <a:pPr algn="r" fontAlgn="ctr">
                          <a:defRPr spc="50"/>
                        </a:pPr>
                        <a:endParaRPr sz="1100" dirty="0"/>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ctr">
                          <a:defRPr spc="50"/>
                        </a:pPr>
                        <a:endParaRPr sz="1100" dirty="0"/>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ctr">
                          <a:defRPr spc="50"/>
                        </a:pPr>
                        <a:endParaRPr sz="1100" dirty="0"/>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extLst>
                    <a:ext uri="{0D108BD9-81ED-4DB2-BD59-A6C34878D82A}">
                      <a16:rowId xmlns:a16="http://schemas.microsoft.com/office/drawing/2014/main" val="10001"/>
                    </a:ext>
                  </a:extLst>
                </a:tr>
                <a:tr h="540000">
                  <a:tc>
                    <a:txBody>
                      <a:bodyPr/>
                      <a:lstStyle/>
                      <a:p>
                        <a:pPr algn="r" fontAlgn="ctr">
                          <a:defRPr spc="50"/>
                        </a:pPr>
                        <a:endParaRPr sz="1100" dirty="0"/>
                      </a:p>
                    </a:txBody>
                    <a:tcPr marL="72000" marR="72000" marT="0" marB="0" anchor="ctr">
                      <a:lnL>
                        <a:noFill/>
                      </a:lnL>
                      <a:lnR>
                        <a:noFill/>
                      </a:lnR>
                      <a:lnT>
                        <a:noFill/>
                      </a:lnT>
                      <a:lnB>
                        <a:noFill/>
                      </a:lnB>
                    </a:tcPr>
                  </a:tc>
                  <a:tc>
                    <a:txBody>
                      <a:bodyPr/>
                      <a:lstStyle/>
                      <a:p>
                        <a:pPr algn="r" fontAlgn="ctr">
                          <a:defRPr spc="50"/>
                        </a:pPr>
                        <a:endParaRPr sz="1100" dirty="0"/>
                      </a:p>
                    </a:txBody>
                    <a:tcPr marL="72000" marR="72000" marT="0" marB="0" anchor="ctr">
                      <a:lnL>
                        <a:noFill/>
                      </a:lnL>
                      <a:lnR>
                        <a:noFill/>
                      </a:lnR>
                      <a:lnT>
                        <a:noFill/>
                      </a:lnT>
                      <a:lnB>
                        <a:noFill/>
                      </a:lnB>
                    </a:tcPr>
                  </a:tc>
                  <a:tc>
                    <a:txBody>
                      <a:bodyPr/>
                      <a:lstStyle/>
                      <a:p>
                        <a:pPr algn="r" fontAlgn="ctr">
                          <a:defRPr spc="50"/>
                        </a:pPr>
                        <a:endParaRPr sz="1100" dirty="0"/>
                      </a:p>
                    </a:txBody>
                    <a:tcPr marL="72000" marR="72000" marT="0" marB="0" anchor="ctr">
                      <a:lnL>
                        <a:noFill/>
                      </a:lnL>
                      <a:lnR>
                        <a:noFill/>
                      </a:lnR>
                      <a:lnT>
                        <a:noFill/>
                      </a:lnT>
                      <a:lnB>
                        <a:noFill/>
                      </a:lnB>
                    </a:tcPr>
                  </a:tc>
                  <a:extLst>
                    <a:ext uri="{0D108BD9-81ED-4DB2-BD59-A6C34878D82A}">
                      <a16:rowId xmlns:a16="http://schemas.microsoft.com/office/drawing/2014/main" val="10002"/>
                    </a:ext>
                  </a:extLst>
                </a:tr>
                <a:tr h="540000">
                  <a:tc>
                    <a:txBody>
                      <a:bodyPr/>
                      <a:lstStyle/>
                      <a:p>
                        <a:pPr algn="r" fontAlgn="ctr">
                          <a:defRPr spc="50"/>
                        </a:pPr>
                        <a:endParaRPr sz="1100" dirty="0"/>
                      </a:p>
                    </a:txBody>
                    <a:tcPr marL="72000" marR="72000" marT="0" marB="0" anchor="ctr">
                      <a:lnL>
                        <a:noFill/>
                      </a:lnL>
                      <a:lnR>
                        <a:noFill/>
                      </a:lnR>
                      <a:lnT>
                        <a:noFill/>
                      </a:lnT>
                      <a:lnB>
                        <a:solidFill>
                          <a:srgbClr val="DDDDDD"/>
                        </a:solidFill>
                        <a:prstDash val="solid"/>
                        <a:round/>
                        <a:headEnd type="none" w="med" len="med"/>
                        <a:tailEnd type="none" w="med" len="med"/>
                      </a:lnB>
                    </a:tcPr>
                  </a:tc>
                  <a:tc>
                    <a:txBody>
                      <a:bodyPr/>
                      <a:lstStyle/>
                      <a:p>
                        <a:pPr algn="r" fontAlgn="ctr">
                          <a:defRPr spc="50"/>
                        </a:pPr>
                        <a:endParaRPr sz="1100" dirty="0"/>
                      </a:p>
                    </a:txBody>
                    <a:tcPr marL="72000" marR="72000" marT="0" marB="0" anchor="ctr">
                      <a:lnL>
                        <a:noFill/>
                      </a:lnL>
                      <a:lnR>
                        <a:noFill/>
                      </a:lnR>
                      <a:lnT>
                        <a:noFill/>
                      </a:lnT>
                      <a:lnB>
                        <a:solidFill>
                          <a:srgbClr val="DDDDDD"/>
                        </a:solidFill>
                        <a:prstDash val="solid"/>
                        <a:round/>
                        <a:headEnd type="none" w="med" len="med"/>
                        <a:tailEnd type="none" w="med" len="med"/>
                      </a:lnB>
                    </a:tcPr>
                  </a:tc>
                  <a:tc>
                    <a:txBody>
                      <a:bodyPr/>
                      <a:lstStyle/>
                      <a:p>
                        <a:pPr algn="r" fontAlgn="ctr">
                          <a:defRPr spc="50"/>
                        </a:pPr>
                        <a:endParaRPr sz="1100" dirty="0"/>
                      </a:p>
                    </a:txBody>
                    <a:tcPr marL="72000" marR="72000" marT="0" marB="0" anchor="ctr">
                      <a:lnL>
                        <a:noFill/>
                      </a:lnL>
                      <a:lnR>
                        <a:noFill/>
                      </a:lnR>
                      <a:lnT>
                        <a:noFill/>
                      </a:lnT>
                      <a:lnB>
                        <a:solidFill>
                          <a:srgbClr val="DDDDDD"/>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01" name="Cell_2_1_2_1"/>
            <p:cNvSpPr txBox="1"/>
            <p:nvPr/>
          </p:nvSpPr>
          <p:spPr>
            <a:xfrm>
              <a:off x="720000" y="1836000"/>
              <a:ext cx="423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l" fontAlgn="ctr">
                <a:defRPr spc="50"/>
              </a:pPr>
              <a:r>
                <a:rPr lang="en-GB" sz="1100" spc="50" noProof="1"/>
                <a:t>Förskolan ska vara rolig, trygg och lärorik för alla barn</a:t>
              </a:r>
            </a:p>
          </p:txBody>
        </p:sp>
        <p:sp>
          <p:nvSpPr>
            <p:cNvPr id="301" name="Cell_3_1_3_1"/>
            <p:cNvSpPr txBox="1"/>
            <p:nvPr/>
          </p:nvSpPr>
          <p:spPr>
            <a:xfrm>
              <a:off x="720000" y="2376000"/>
              <a:ext cx="423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l" fontAlgn="ctr">
                <a:defRPr spc="50"/>
              </a:pPr>
              <a:r>
                <a:rPr lang="en-GB" sz="1100" spc="50" noProof="1"/>
                <a:t>Personalen tar väl hand om mitt barn</a:t>
              </a:r>
            </a:p>
          </p:txBody>
        </p:sp>
        <p:sp>
          <p:nvSpPr>
            <p:cNvPr id="401" name="Cell_4_1_4_1"/>
            <p:cNvSpPr txBox="1"/>
            <p:nvPr/>
          </p:nvSpPr>
          <p:spPr>
            <a:xfrm>
              <a:off x="720000" y="2916000"/>
              <a:ext cx="423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l" fontAlgn="ctr">
                <a:defRPr spc="50"/>
              </a:pPr>
              <a:r>
                <a:rPr lang="en-GB" sz="1100" spc="50" noProof="1"/>
                <a:t>Barnen ska lära sig hur man fungerar tillsammans i en grupp</a:t>
              </a:r>
            </a:p>
          </p:txBody>
        </p:sp>
        <p:graphicFrame>
          <p:nvGraphicFramePr>
            <p:cNvPr id="3" name="Chart_2_2_2_3"/>
            <p:cNvGraphicFramePr>
              <a:graphicFrameLocks/>
            </p:cNvGraphicFramePr>
            <p:nvPr/>
          </p:nvGraphicFramePr>
          <p:xfrm>
            <a:off x="4950000" y="1836000"/>
            <a:ext cx="4230000" cy="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003" name="Chart_3_2_3_3"/>
            <p:cNvGraphicFramePr>
              <a:graphicFrameLocks/>
            </p:cNvGraphicFramePr>
            <p:nvPr/>
          </p:nvGraphicFramePr>
          <p:xfrm>
            <a:off x="4950000" y="2376000"/>
            <a:ext cx="4230000" cy="54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004" name="Chart_4_2_4_3"/>
            <p:cNvGraphicFramePr>
              <a:graphicFrameLocks/>
            </p:cNvGraphicFramePr>
            <p:nvPr/>
          </p:nvGraphicFramePr>
          <p:xfrm>
            <a:off x="4950000" y="2916000"/>
            <a:ext cx="4230000" cy="1620000"/>
          </p:xfrm>
          <a:graphic>
            <a:graphicData uri="http://schemas.openxmlformats.org/drawingml/2006/chart">
              <c:chart xmlns:c="http://schemas.openxmlformats.org/drawingml/2006/chart" xmlns:r="http://schemas.openxmlformats.org/officeDocument/2006/relationships" r:id="rId4"/>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Högst andel låga betyg</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de tre frågor där vårdnadshavarna har svarat mest negativt - som alltså har en hög andel som svarat 1, 2 eller 3. </a:t>
            </a:r>
            <a:br/>
            <a:r>
              <a:rPr lang="en-GB" sz="1400" spc="50" noProof="1">
                <a:solidFill>
                  <a:schemeClr val="tx1">
                    <a:lumMod val="75000"/>
                    <a:lumOff val="25000"/>
                  </a:schemeClr>
                </a:solidFill>
              </a:rPr>
              <a:t>De röda staplarna visar andelen negativa.</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Göteborg</a:t>
              </a:r>
              <a:br/>
              <a:r>
                <a:rPr lang="en-GB" sz="1050" spc="50" noProof="1">
                  <a:solidFill>
                    <a:schemeClr val="tx1">
                      <a:lumMod val="249351"/>
                    </a:schemeClr>
                  </a:solidFill>
                </a:rPr>
                <a:t>och bygger på svar från 11730 vårdnadshavare av 20938 möjliga, dvs 56.0%</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200" i="1" spc="50" noProof="1">
                  <a:solidFill>
                    <a:schemeClr val="tx1">
                      <a:lumMod val="166234"/>
                    </a:schemeClr>
                  </a:solidFill>
                </a:rPr>
                <a:t>De områden som dessa tre frågor gäller är områden där verksamheten tycks ha problem och där många vårdnadshavare upplever att förskolan inte fungerar särkilt bra. Detta kan vara områden att prioritera i utvecklingsarbetet.</a:t>
              </a:r>
              <a:br>
                <a:rPr dirty="0"/>
              </a:br>
              <a:br>
                <a:rPr dirty="0"/>
              </a:br>
              <a:endParaRPr dirty="0"/>
            </a:p>
          </p:txBody>
        </p:sp>
      </p:grpSp>
      <p:grpSp>
        <p:nvGrpSpPr>
          <p:cNvPr id="5000" name="BodyContent"/>
          <p:cNvGrpSpPr/>
          <p:nvPr/>
        </p:nvGrpSpPr>
        <p:grpSpPr>
          <a:xfrm>
            <a:off x="720000" y="1466101"/>
            <a:ext cx="8460000" cy="4356000"/>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table">
              <a:tbl>
                <a:tblPr/>
                <a:tblGrid>
                  <a:gridCol w="4230000">
                    <a:extLst>
                      <a:ext uri="{9D8B030D-6E8A-4147-A177-3AD203B41FA5}">
                        <a16:colId xmlns:a16="http://schemas.microsoft.com/office/drawing/2014/main" val="20000"/>
                      </a:ext>
                    </a:extLst>
                  </a:gridCol>
                  <a:gridCol w="2115000">
                    <a:extLst>
                      <a:ext uri="{9D8B030D-6E8A-4147-A177-3AD203B41FA5}">
                        <a16:colId xmlns:a16="http://schemas.microsoft.com/office/drawing/2014/main" val="20001"/>
                      </a:ext>
                    </a:extLst>
                  </a:gridCol>
                  <a:gridCol w="2115000">
                    <a:extLst>
                      <a:ext uri="{9D8B030D-6E8A-4147-A177-3AD203B41FA5}">
                        <a16:colId xmlns:a16="http://schemas.microsoft.com/office/drawing/2014/main" val="20002"/>
                      </a:ext>
                    </a:extLst>
                  </a:gridCol>
                </a:tblGrid>
                <a:tr h="540000">
                  <a:tc>
                    <a:txBody>
                      <a:bodyPr/>
                      <a:lstStyle/>
                      <a:p>
                        <a:pPr algn="r" fontAlgn="b">
                          <a:defRPr spc="50"/>
                        </a:pPr>
                        <a:endParaRPr sz="1100" dirty="0"/>
                      </a:p>
                    </a:txBody>
                    <a:tcPr marL="72000" marR="72000" marT="0" marB="0" anchor="b">
                      <a:lnL>
                        <a:noFill/>
                      </a:lnL>
                      <a:lnR>
                        <a:noFill/>
                      </a:lnR>
                      <a:lnT>
                        <a:noFill/>
                      </a:lnT>
                      <a:lnB>
                        <a:solidFill>
                          <a:srgbClr val="DDDDDD"/>
                        </a:solidFill>
                        <a:prstDash val="solid"/>
                        <a:round/>
                        <a:headEnd type="none" w="med" len="med"/>
                        <a:tailEnd type="none" w="med" len="med"/>
                      </a:lnB>
                    </a:tcPr>
                  </a:tc>
                  <a:tc>
                    <a:txBody>
                      <a:bodyPr/>
                      <a:lstStyle/>
                      <a:p>
                        <a:pPr algn="r" fontAlgn="b">
                          <a:defRPr spc="50"/>
                        </a:pPr>
                        <a:endParaRPr sz="1100" dirty="0"/>
                      </a:p>
                    </a:txBody>
                    <a:tcPr marL="72000" marR="72000" marT="0" marB="0" anchor="b">
                      <a:lnL>
                        <a:noFill/>
                      </a:lnL>
                      <a:lnR>
                        <a:noFill/>
                      </a:lnR>
                      <a:lnT>
                        <a:noFill/>
                      </a:lnT>
                      <a:lnB>
                        <a:solidFill>
                          <a:srgbClr val="DDDDDD"/>
                        </a:solidFill>
                        <a:prstDash val="solid"/>
                        <a:round/>
                        <a:headEnd type="none" w="med" len="med"/>
                        <a:tailEnd type="none" w="med" len="med"/>
                      </a:lnB>
                    </a:tcPr>
                  </a:tc>
                  <a:tc>
                    <a:txBody>
                      <a:bodyPr/>
                      <a:lstStyle/>
                      <a:p>
                        <a:pPr algn="r" fontAlgn="b">
                          <a:defRPr spc="50"/>
                        </a:pPr>
                        <a:endParaRPr sz="1100" dirty="0"/>
                      </a:p>
                    </a:txBody>
                    <a:tcPr marL="72000" marR="72000" marT="0" marB="0" anchor="b">
                      <a:lnL>
                        <a:noFill/>
                      </a:lnL>
                      <a:lnR>
                        <a:noFill/>
                      </a:lnR>
                      <a:lnT>
                        <a:noFill/>
                      </a:lnT>
                      <a:lnB>
                        <a:solidFill>
                          <a:srgbClr val="DDDDDD"/>
                        </a:solidFill>
                        <a:prstDash val="solid"/>
                        <a:round/>
                        <a:headEnd type="none" w="med" len="med"/>
                        <a:tailEnd type="none" w="med" len="med"/>
                      </a:lnB>
                    </a:tcPr>
                  </a:tc>
                  <a:extLst>
                    <a:ext uri="{0D108BD9-81ED-4DB2-BD59-A6C34878D82A}">
                      <a16:rowId xmlns:a16="http://schemas.microsoft.com/office/drawing/2014/main" val="10000"/>
                    </a:ext>
                  </a:extLst>
                </a:tr>
                <a:tr h="540000">
                  <a:tc>
                    <a:txBody>
                      <a:bodyPr/>
                      <a:lstStyle/>
                      <a:p>
                        <a:pPr algn="r" fontAlgn="ctr">
                          <a:defRPr spc="50"/>
                        </a:pPr>
                        <a:endParaRPr sz="1100" dirty="0"/>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ctr">
                          <a:defRPr spc="50"/>
                        </a:pPr>
                        <a:endParaRPr sz="1100" dirty="0"/>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ctr">
                          <a:defRPr spc="50"/>
                        </a:pPr>
                        <a:endParaRPr sz="1100" dirty="0"/>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extLst>
                    <a:ext uri="{0D108BD9-81ED-4DB2-BD59-A6C34878D82A}">
                      <a16:rowId xmlns:a16="http://schemas.microsoft.com/office/drawing/2014/main" val="10001"/>
                    </a:ext>
                  </a:extLst>
                </a:tr>
                <a:tr h="540000">
                  <a:tc>
                    <a:txBody>
                      <a:bodyPr/>
                      <a:lstStyle/>
                      <a:p>
                        <a:pPr algn="r" fontAlgn="ctr">
                          <a:defRPr spc="50"/>
                        </a:pPr>
                        <a:endParaRPr sz="1100" dirty="0"/>
                      </a:p>
                    </a:txBody>
                    <a:tcPr marL="72000" marR="72000" marT="0" marB="0" anchor="ctr">
                      <a:lnL>
                        <a:noFill/>
                      </a:lnL>
                      <a:lnR>
                        <a:noFill/>
                      </a:lnR>
                      <a:lnT>
                        <a:noFill/>
                      </a:lnT>
                      <a:lnB>
                        <a:noFill/>
                      </a:lnB>
                    </a:tcPr>
                  </a:tc>
                  <a:tc>
                    <a:txBody>
                      <a:bodyPr/>
                      <a:lstStyle/>
                      <a:p>
                        <a:pPr algn="r" fontAlgn="ctr">
                          <a:defRPr spc="50"/>
                        </a:pPr>
                        <a:endParaRPr sz="1100" dirty="0"/>
                      </a:p>
                    </a:txBody>
                    <a:tcPr marL="72000" marR="72000" marT="0" marB="0" anchor="ctr">
                      <a:lnL>
                        <a:noFill/>
                      </a:lnL>
                      <a:lnR>
                        <a:noFill/>
                      </a:lnR>
                      <a:lnT>
                        <a:noFill/>
                      </a:lnT>
                      <a:lnB>
                        <a:noFill/>
                      </a:lnB>
                    </a:tcPr>
                  </a:tc>
                  <a:tc>
                    <a:txBody>
                      <a:bodyPr/>
                      <a:lstStyle/>
                      <a:p>
                        <a:pPr algn="r" fontAlgn="ctr">
                          <a:defRPr spc="50"/>
                        </a:pPr>
                        <a:endParaRPr sz="1100" dirty="0"/>
                      </a:p>
                    </a:txBody>
                    <a:tcPr marL="72000" marR="72000" marT="0" marB="0" anchor="ctr">
                      <a:lnL>
                        <a:noFill/>
                      </a:lnL>
                      <a:lnR>
                        <a:noFill/>
                      </a:lnR>
                      <a:lnT>
                        <a:noFill/>
                      </a:lnT>
                      <a:lnB>
                        <a:noFill/>
                      </a:lnB>
                    </a:tcPr>
                  </a:tc>
                  <a:extLst>
                    <a:ext uri="{0D108BD9-81ED-4DB2-BD59-A6C34878D82A}">
                      <a16:rowId xmlns:a16="http://schemas.microsoft.com/office/drawing/2014/main" val="10002"/>
                    </a:ext>
                  </a:extLst>
                </a:tr>
                <a:tr h="540000">
                  <a:tc>
                    <a:txBody>
                      <a:bodyPr/>
                      <a:lstStyle/>
                      <a:p>
                        <a:pPr algn="r" fontAlgn="ctr">
                          <a:defRPr spc="50"/>
                        </a:pPr>
                        <a:endParaRPr sz="1100" dirty="0"/>
                      </a:p>
                    </a:txBody>
                    <a:tcPr marL="72000" marR="72000" marT="0" marB="0" anchor="ctr">
                      <a:lnL>
                        <a:noFill/>
                      </a:lnL>
                      <a:lnR>
                        <a:noFill/>
                      </a:lnR>
                      <a:lnT>
                        <a:noFill/>
                      </a:lnT>
                      <a:lnB>
                        <a:solidFill>
                          <a:srgbClr val="DDDDDD"/>
                        </a:solidFill>
                        <a:prstDash val="solid"/>
                        <a:round/>
                        <a:headEnd type="none" w="med" len="med"/>
                        <a:tailEnd type="none" w="med" len="med"/>
                      </a:lnB>
                    </a:tcPr>
                  </a:tc>
                  <a:tc>
                    <a:txBody>
                      <a:bodyPr/>
                      <a:lstStyle/>
                      <a:p>
                        <a:pPr algn="r" fontAlgn="ctr">
                          <a:defRPr spc="50"/>
                        </a:pPr>
                        <a:endParaRPr sz="1100" dirty="0"/>
                      </a:p>
                    </a:txBody>
                    <a:tcPr marL="72000" marR="72000" marT="0" marB="0" anchor="ctr">
                      <a:lnL>
                        <a:noFill/>
                      </a:lnL>
                      <a:lnR>
                        <a:noFill/>
                      </a:lnR>
                      <a:lnT>
                        <a:noFill/>
                      </a:lnT>
                      <a:lnB>
                        <a:solidFill>
                          <a:srgbClr val="DDDDDD"/>
                        </a:solidFill>
                        <a:prstDash val="solid"/>
                        <a:round/>
                        <a:headEnd type="none" w="med" len="med"/>
                        <a:tailEnd type="none" w="med" len="med"/>
                      </a:lnB>
                    </a:tcPr>
                  </a:tc>
                  <a:tc>
                    <a:txBody>
                      <a:bodyPr/>
                      <a:lstStyle/>
                      <a:p>
                        <a:pPr algn="r" fontAlgn="ctr">
                          <a:defRPr spc="50"/>
                        </a:pPr>
                        <a:endParaRPr sz="1100" dirty="0"/>
                      </a:p>
                    </a:txBody>
                    <a:tcPr marL="72000" marR="72000" marT="0" marB="0" anchor="ctr">
                      <a:lnL>
                        <a:noFill/>
                      </a:lnL>
                      <a:lnR>
                        <a:noFill/>
                      </a:lnR>
                      <a:lnT>
                        <a:noFill/>
                      </a:lnT>
                      <a:lnB>
                        <a:solidFill>
                          <a:srgbClr val="DDDDDD"/>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01" name="Cell_2_1_2_1"/>
            <p:cNvSpPr txBox="1"/>
            <p:nvPr/>
          </p:nvSpPr>
          <p:spPr>
            <a:xfrm>
              <a:off x="720000" y="1836000"/>
              <a:ext cx="423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l" fontAlgn="ctr">
                <a:defRPr spc="50"/>
              </a:pPr>
              <a:r>
                <a:rPr lang="en-GB" sz="1100" spc="50" noProof="1"/>
                <a:t>Föräldrar ska kunna vara med och påverka arbetet i fsk</a:t>
              </a:r>
            </a:p>
          </p:txBody>
        </p:sp>
        <p:sp>
          <p:nvSpPr>
            <p:cNvPr id="301" name="Cell_3_1_3_1"/>
            <p:cNvSpPr txBox="1"/>
            <p:nvPr/>
          </p:nvSpPr>
          <p:spPr>
            <a:xfrm>
              <a:off x="720000" y="2376000"/>
              <a:ext cx="423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l" fontAlgn="ctr">
                <a:defRPr spc="50"/>
              </a:pPr>
              <a:r>
                <a:rPr lang="en-GB" sz="1100" spc="50" noProof="1"/>
                <a:t>Personalen ska ge föräldrar tydlig information</a:t>
              </a:r>
            </a:p>
          </p:txBody>
        </p:sp>
        <p:sp>
          <p:nvSpPr>
            <p:cNvPr id="401" name="Cell_4_1_4_1"/>
            <p:cNvSpPr txBox="1"/>
            <p:nvPr/>
          </p:nvSpPr>
          <p:spPr>
            <a:xfrm>
              <a:off x="720000" y="2916000"/>
              <a:ext cx="423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l" fontAlgn="ctr">
                <a:defRPr spc="50"/>
              </a:pPr>
              <a:r>
                <a:rPr lang="en-GB" sz="1100" spc="50" noProof="1"/>
                <a:t>Barnen har möjlighet att ingå i mindre och större grupper under delar av dagen</a:t>
              </a:r>
            </a:p>
          </p:txBody>
        </p:sp>
        <p:graphicFrame>
          <p:nvGraphicFramePr>
            <p:cNvPr id="3" name="Chart_2_2_2_3"/>
            <p:cNvGraphicFramePr>
              <a:graphicFrameLocks/>
            </p:cNvGraphicFramePr>
            <p:nvPr/>
          </p:nvGraphicFramePr>
          <p:xfrm>
            <a:off x="4950000" y="1836000"/>
            <a:ext cx="4230000" cy="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003" name="Chart_3_2_3_3"/>
            <p:cNvGraphicFramePr>
              <a:graphicFrameLocks/>
            </p:cNvGraphicFramePr>
            <p:nvPr/>
          </p:nvGraphicFramePr>
          <p:xfrm>
            <a:off x="4950000" y="2376000"/>
            <a:ext cx="4230000" cy="54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004" name="Chart_4_2_4_3"/>
            <p:cNvGraphicFramePr>
              <a:graphicFrameLocks/>
            </p:cNvGraphicFramePr>
            <p:nvPr/>
          </p:nvGraphicFramePr>
          <p:xfrm>
            <a:off x="4950000" y="2916000"/>
            <a:ext cx="4230000" cy="1620000"/>
          </p:xfrm>
          <a:graphic>
            <a:graphicData uri="http://schemas.openxmlformats.org/drawingml/2006/chart">
              <c:chart xmlns:c="http://schemas.openxmlformats.org/drawingml/2006/chart" xmlns:r="http://schemas.openxmlformats.org/officeDocument/2006/relationships" r:id="rId4"/>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Högst andel vet ej</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de tre frågor där flest vårdnadshavarna har svarat att de inte kan ta ställning till frågan. </a:t>
            </a:r>
            <a:br/>
            <a:r>
              <a:rPr lang="en-GB" sz="1400" spc="50" noProof="1">
                <a:solidFill>
                  <a:schemeClr val="tx1">
                    <a:lumMod val="75000"/>
                    <a:lumOff val="25000"/>
                  </a:schemeClr>
                </a:solidFill>
              </a:rPr>
              <a:t>De grå staplarna visar andelen Vet ej.</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Göteborg</a:t>
              </a:r>
              <a:br/>
              <a:r>
                <a:rPr lang="en-GB" sz="1050" spc="50" noProof="1">
                  <a:solidFill>
                    <a:schemeClr val="tx1">
                      <a:lumMod val="249351"/>
                    </a:schemeClr>
                  </a:solidFill>
                </a:rPr>
                <a:t>och bygger på svar från 11730 vårdnadshavare av 20938 möjliga, dvs 56.0%</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200" i="1" spc="50" noProof="1">
                  <a:solidFill>
                    <a:schemeClr val="tx1">
                      <a:lumMod val="166234"/>
                    </a:schemeClr>
                  </a:solidFill>
                </a:rPr>
                <a:t>De områden som dessa tre frågor gäller är områden där många vårdnadshavarna inte känner till hur verksamheten arbetar. Här kan tydligare information om mål och arbetssätt vara relevant.</a:t>
              </a:r>
              <a:br>
                <a:rPr dirty="0"/>
              </a:br>
              <a:br>
                <a:rPr dirty="0"/>
              </a:br>
              <a:endParaRPr dirty="0"/>
            </a:p>
          </p:txBody>
        </p:sp>
      </p:grpSp>
      <p:grpSp>
        <p:nvGrpSpPr>
          <p:cNvPr id="5000" name="BodyContent"/>
          <p:cNvGrpSpPr/>
          <p:nvPr/>
        </p:nvGrpSpPr>
        <p:grpSpPr>
          <a:xfrm>
            <a:off x="720000" y="1466101"/>
            <a:ext cx="7488000" cy="4356000"/>
            <a:chOff x="720000" y="1296000"/>
            <a:chExt cx="7488000" cy="4356000"/>
          </a:xfrm>
        </p:grpSpPr>
        <p:graphicFrame>
          <p:nvGraphicFramePr>
            <p:cNvPr id="5002" name="BodyContentTable"/>
            <p:cNvGraphicFramePr>
              <a:graphicFrameLocks/>
            </p:cNvGraphicFramePr>
            <p:nvPr/>
          </p:nvGraphicFramePr>
          <p:xfrm>
            <a:off x="720000" y="1296000"/>
            <a:ext cx="7488000" cy="4356000"/>
          </p:xfrm>
          <a:graphic>
            <a:graphicData uri="http://schemas.openxmlformats.org/drawingml/2006/table">
              <a:tbl>
                <a:tblPr/>
                <a:tblGrid>
                  <a:gridCol w="3744000">
                    <a:extLst>
                      <a:ext uri="{9D8B030D-6E8A-4147-A177-3AD203B41FA5}">
                        <a16:colId xmlns:a16="http://schemas.microsoft.com/office/drawing/2014/main" val="20000"/>
                      </a:ext>
                    </a:extLst>
                  </a:gridCol>
                  <a:gridCol w="1872000">
                    <a:extLst>
                      <a:ext uri="{9D8B030D-6E8A-4147-A177-3AD203B41FA5}">
                        <a16:colId xmlns:a16="http://schemas.microsoft.com/office/drawing/2014/main" val="20001"/>
                      </a:ext>
                    </a:extLst>
                  </a:gridCol>
                  <a:gridCol w="1872000">
                    <a:extLst>
                      <a:ext uri="{9D8B030D-6E8A-4147-A177-3AD203B41FA5}">
                        <a16:colId xmlns:a16="http://schemas.microsoft.com/office/drawing/2014/main" val="20002"/>
                      </a:ext>
                    </a:extLst>
                  </a:gridCol>
                </a:tblGrid>
                <a:tr h="540000">
                  <a:tc>
                    <a:txBody>
                      <a:bodyPr/>
                      <a:lstStyle/>
                      <a:p>
                        <a:pPr algn="r" fontAlgn="b">
                          <a:defRPr spc="50"/>
                        </a:pPr>
                        <a:endParaRPr sz="1100" dirty="0"/>
                      </a:p>
                    </a:txBody>
                    <a:tcPr marL="72000" marR="72000" marT="0" marB="0" anchor="b">
                      <a:lnL>
                        <a:noFill/>
                      </a:lnL>
                      <a:lnR>
                        <a:noFill/>
                      </a:lnR>
                      <a:lnT>
                        <a:noFill/>
                      </a:lnT>
                      <a:lnB>
                        <a:solidFill>
                          <a:srgbClr val="DDDDDD"/>
                        </a:solidFill>
                        <a:prstDash val="solid"/>
                        <a:round/>
                        <a:headEnd type="none" w="med" len="med"/>
                        <a:tailEnd type="none" w="med" len="med"/>
                      </a:lnB>
                    </a:tcPr>
                  </a:tc>
                  <a:tc>
                    <a:txBody>
                      <a:bodyPr/>
                      <a:lstStyle/>
                      <a:p>
                        <a:pPr algn="r" fontAlgn="b">
                          <a:defRPr spc="50"/>
                        </a:pPr>
                        <a:endParaRPr sz="1100" dirty="0"/>
                      </a:p>
                    </a:txBody>
                    <a:tcPr marL="72000" marR="72000" marT="0" marB="0" anchor="b">
                      <a:lnL>
                        <a:noFill/>
                      </a:lnL>
                      <a:lnR>
                        <a:noFill/>
                      </a:lnR>
                      <a:lnT>
                        <a:noFill/>
                      </a:lnT>
                      <a:lnB>
                        <a:solidFill>
                          <a:srgbClr val="DDDDDD"/>
                        </a:solidFill>
                        <a:prstDash val="solid"/>
                        <a:round/>
                        <a:headEnd type="none" w="med" len="med"/>
                        <a:tailEnd type="none" w="med" len="med"/>
                      </a:lnB>
                    </a:tcPr>
                  </a:tc>
                  <a:tc>
                    <a:txBody>
                      <a:bodyPr/>
                      <a:lstStyle/>
                      <a:p>
                        <a:pPr algn="r" fontAlgn="b">
                          <a:defRPr spc="50"/>
                        </a:pPr>
                        <a:endParaRPr sz="1100" dirty="0"/>
                      </a:p>
                    </a:txBody>
                    <a:tcPr marL="72000" marR="72000" marT="0" marB="0" anchor="b">
                      <a:lnL>
                        <a:noFill/>
                      </a:lnL>
                      <a:lnR>
                        <a:noFill/>
                      </a:lnR>
                      <a:lnT>
                        <a:noFill/>
                      </a:lnT>
                      <a:lnB>
                        <a:solidFill>
                          <a:srgbClr val="DDDDDD"/>
                        </a:solidFill>
                        <a:prstDash val="solid"/>
                        <a:round/>
                        <a:headEnd type="none" w="med" len="med"/>
                        <a:tailEnd type="none" w="med" len="med"/>
                      </a:lnB>
                    </a:tcPr>
                  </a:tc>
                  <a:extLst>
                    <a:ext uri="{0D108BD9-81ED-4DB2-BD59-A6C34878D82A}">
                      <a16:rowId xmlns:a16="http://schemas.microsoft.com/office/drawing/2014/main" val="10000"/>
                    </a:ext>
                  </a:extLst>
                </a:tr>
                <a:tr h="540000">
                  <a:tc>
                    <a:txBody>
                      <a:bodyPr/>
                      <a:lstStyle/>
                      <a:p>
                        <a:pPr algn="r" fontAlgn="ctr">
                          <a:defRPr spc="50"/>
                        </a:pPr>
                        <a:endParaRPr sz="1100" dirty="0"/>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ctr">
                          <a:defRPr spc="50"/>
                        </a:pPr>
                        <a:endParaRPr sz="1100" dirty="0"/>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ctr">
                          <a:defRPr spc="50"/>
                        </a:pPr>
                        <a:endParaRPr sz="1100" dirty="0"/>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extLst>
                    <a:ext uri="{0D108BD9-81ED-4DB2-BD59-A6C34878D82A}">
                      <a16:rowId xmlns:a16="http://schemas.microsoft.com/office/drawing/2014/main" val="10001"/>
                    </a:ext>
                  </a:extLst>
                </a:tr>
                <a:tr h="540000">
                  <a:tc>
                    <a:txBody>
                      <a:bodyPr/>
                      <a:lstStyle/>
                      <a:p>
                        <a:pPr algn="r" fontAlgn="ctr">
                          <a:defRPr spc="50"/>
                        </a:pPr>
                        <a:endParaRPr sz="1100" dirty="0"/>
                      </a:p>
                    </a:txBody>
                    <a:tcPr marL="72000" marR="72000" marT="0" marB="0" anchor="ctr">
                      <a:lnL>
                        <a:noFill/>
                      </a:lnL>
                      <a:lnR>
                        <a:noFill/>
                      </a:lnR>
                      <a:lnT>
                        <a:noFill/>
                      </a:lnT>
                      <a:lnB>
                        <a:noFill/>
                      </a:lnB>
                    </a:tcPr>
                  </a:tc>
                  <a:tc>
                    <a:txBody>
                      <a:bodyPr/>
                      <a:lstStyle/>
                      <a:p>
                        <a:pPr algn="r" fontAlgn="ctr">
                          <a:defRPr spc="50"/>
                        </a:pPr>
                        <a:endParaRPr sz="1100" dirty="0"/>
                      </a:p>
                    </a:txBody>
                    <a:tcPr marL="72000" marR="72000" marT="0" marB="0" anchor="ctr">
                      <a:lnL>
                        <a:noFill/>
                      </a:lnL>
                      <a:lnR>
                        <a:noFill/>
                      </a:lnR>
                      <a:lnT>
                        <a:noFill/>
                      </a:lnT>
                      <a:lnB>
                        <a:noFill/>
                      </a:lnB>
                    </a:tcPr>
                  </a:tc>
                  <a:tc>
                    <a:txBody>
                      <a:bodyPr/>
                      <a:lstStyle/>
                      <a:p>
                        <a:pPr algn="r" fontAlgn="ctr">
                          <a:defRPr spc="50"/>
                        </a:pPr>
                        <a:endParaRPr sz="1100" dirty="0"/>
                      </a:p>
                    </a:txBody>
                    <a:tcPr marL="72000" marR="72000" marT="0" marB="0" anchor="ctr">
                      <a:lnL>
                        <a:noFill/>
                      </a:lnL>
                      <a:lnR>
                        <a:noFill/>
                      </a:lnR>
                      <a:lnT>
                        <a:noFill/>
                      </a:lnT>
                      <a:lnB>
                        <a:noFill/>
                      </a:lnB>
                    </a:tcPr>
                  </a:tc>
                  <a:extLst>
                    <a:ext uri="{0D108BD9-81ED-4DB2-BD59-A6C34878D82A}">
                      <a16:rowId xmlns:a16="http://schemas.microsoft.com/office/drawing/2014/main" val="10002"/>
                    </a:ext>
                  </a:extLst>
                </a:tr>
                <a:tr h="540000">
                  <a:tc>
                    <a:txBody>
                      <a:bodyPr/>
                      <a:lstStyle/>
                      <a:p>
                        <a:pPr algn="r" fontAlgn="ctr">
                          <a:defRPr spc="50"/>
                        </a:pPr>
                        <a:endParaRPr sz="1100" dirty="0"/>
                      </a:p>
                    </a:txBody>
                    <a:tcPr marL="72000" marR="72000" marT="0" marB="0" anchor="ctr">
                      <a:lnL>
                        <a:noFill/>
                      </a:lnL>
                      <a:lnR>
                        <a:noFill/>
                      </a:lnR>
                      <a:lnT>
                        <a:noFill/>
                      </a:lnT>
                      <a:lnB>
                        <a:solidFill>
                          <a:srgbClr val="DDDDDD"/>
                        </a:solidFill>
                        <a:prstDash val="solid"/>
                        <a:round/>
                        <a:headEnd type="none" w="med" len="med"/>
                        <a:tailEnd type="none" w="med" len="med"/>
                      </a:lnB>
                    </a:tcPr>
                  </a:tc>
                  <a:tc>
                    <a:txBody>
                      <a:bodyPr/>
                      <a:lstStyle/>
                      <a:p>
                        <a:pPr algn="r" fontAlgn="ctr">
                          <a:defRPr spc="50"/>
                        </a:pPr>
                        <a:endParaRPr sz="1100" dirty="0"/>
                      </a:p>
                    </a:txBody>
                    <a:tcPr marL="72000" marR="72000" marT="0" marB="0" anchor="ctr">
                      <a:lnL>
                        <a:noFill/>
                      </a:lnL>
                      <a:lnR>
                        <a:noFill/>
                      </a:lnR>
                      <a:lnT>
                        <a:noFill/>
                      </a:lnT>
                      <a:lnB>
                        <a:solidFill>
                          <a:srgbClr val="DDDDDD"/>
                        </a:solidFill>
                        <a:prstDash val="solid"/>
                        <a:round/>
                        <a:headEnd type="none" w="med" len="med"/>
                        <a:tailEnd type="none" w="med" len="med"/>
                      </a:lnB>
                    </a:tcPr>
                  </a:tc>
                  <a:tc>
                    <a:txBody>
                      <a:bodyPr/>
                      <a:lstStyle/>
                      <a:p>
                        <a:pPr algn="r" fontAlgn="ctr">
                          <a:defRPr spc="50"/>
                        </a:pPr>
                        <a:endParaRPr sz="1100" dirty="0"/>
                      </a:p>
                    </a:txBody>
                    <a:tcPr marL="72000" marR="72000" marT="0" marB="0" anchor="ctr">
                      <a:lnL>
                        <a:noFill/>
                      </a:lnL>
                      <a:lnR>
                        <a:noFill/>
                      </a:lnR>
                      <a:lnT>
                        <a:noFill/>
                      </a:lnT>
                      <a:lnB>
                        <a:solidFill>
                          <a:srgbClr val="DDDDDD"/>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01" name="Cell_2_1_2_1"/>
            <p:cNvSpPr txBox="1"/>
            <p:nvPr/>
          </p:nvSpPr>
          <p:spPr>
            <a:xfrm>
              <a:off x="720000" y="1836000"/>
              <a:ext cx="3744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l" fontAlgn="ctr">
                <a:defRPr spc="50"/>
              </a:pPr>
              <a:r>
                <a:rPr lang="en-GB" sz="1100" spc="50" noProof="1"/>
                <a:t>Barnen har möjlighet att ha inflytande på verksamhetens innehåll</a:t>
              </a:r>
            </a:p>
          </p:txBody>
        </p:sp>
        <p:sp>
          <p:nvSpPr>
            <p:cNvPr id="301" name="Cell_3_1_3_1"/>
            <p:cNvSpPr txBox="1"/>
            <p:nvPr/>
          </p:nvSpPr>
          <p:spPr>
            <a:xfrm>
              <a:off x="720000" y="2376000"/>
              <a:ext cx="3744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l" fontAlgn="ctr">
                <a:defRPr spc="50"/>
              </a:pPr>
              <a:r>
                <a:rPr lang="en-GB" sz="1100" spc="50" noProof="1"/>
                <a:t>Barnen får möjlighet att utveckla förståelse för naturvetenskap</a:t>
              </a:r>
            </a:p>
          </p:txBody>
        </p:sp>
        <p:sp>
          <p:nvSpPr>
            <p:cNvPr id="401" name="Cell_4_1_4_1"/>
            <p:cNvSpPr txBox="1"/>
            <p:nvPr/>
          </p:nvSpPr>
          <p:spPr>
            <a:xfrm>
              <a:off x="720000" y="2916000"/>
              <a:ext cx="3744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l" fontAlgn="ctr">
                <a:defRPr spc="50"/>
              </a:pPr>
              <a:r>
                <a:rPr lang="en-GB" sz="1100" spc="50" noProof="1"/>
                <a:t>Barnen har möjlighet att utveckla förståelse för matematik</a:t>
              </a:r>
            </a:p>
          </p:txBody>
        </p:sp>
        <p:graphicFrame>
          <p:nvGraphicFramePr>
            <p:cNvPr id="3" name="Chart_2_2_2_3"/>
            <p:cNvGraphicFramePr>
              <a:graphicFrameLocks/>
            </p:cNvGraphicFramePr>
            <p:nvPr/>
          </p:nvGraphicFramePr>
          <p:xfrm>
            <a:off x="4464000" y="1836000"/>
            <a:ext cx="3744000" cy="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003" name="Chart_3_2_3_3"/>
            <p:cNvGraphicFramePr>
              <a:graphicFrameLocks/>
            </p:cNvGraphicFramePr>
            <p:nvPr/>
          </p:nvGraphicFramePr>
          <p:xfrm>
            <a:off x="4464000" y="2376000"/>
            <a:ext cx="3744000" cy="54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004" name="Chart_4_2_4_3"/>
            <p:cNvGraphicFramePr>
              <a:graphicFrameLocks/>
            </p:cNvGraphicFramePr>
            <p:nvPr/>
          </p:nvGraphicFramePr>
          <p:xfrm>
            <a:off x="4464000" y="2916000"/>
            <a:ext cx="3744000" cy="1620000"/>
          </p:xfrm>
          <a:graphic>
            <a:graphicData uri="http://schemas.openxmlformats.org/drawingml/2006/chart">
              <c:chart xmlns:c="http://schemas.openxmlformats.org/drawingml/2006/chart" xmlns:r="http://schemas.openxmlformats.org/officeDocument/2006/relationships" r:id="rId4"/>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Resultat per fråga</a:t>
              </a:r>
            </a:p>
          </p:txBody>
        </p:sp>
      </p:grpSp>
      <p:sp>
        <p:nvSpPr>
          <p:cNvPr id="19" name="Title2Left"/>
          <p:cNvSpPr txBox="1"/>
          <p:nvPr/>
        </p:nvSpPr>
        <p:spPr>
          <a:xfrm>
            <a:off x="720000" y="765899"/>
            <a:ext cx="8645942" cy="828650"/>
          </a:xfrm>
          <a:prstGeom prst="rect">
            <a:avLst/>
          </a:prstGeom>
          <a:noFill/>
        </p:spPr>
        <p:txBody>
          <a:bodyPr vertOverflow="clip" wrap="square" lIns="0" tIns="0" rIns="0" bIns="0" rtlCol="0" anchor="t"/>
          <a:lstStyle/>
          <a:p>
            <a:r>
              <a:rPr lang="sv-SE" sz="1400" spc="50" noProof="1">
                <a:solidFill>
                  <a:schemeClr val="tx1">
                    <a:lumMod val="75000"/>
                    <a:lumOff val="25000"/>
                  </a:schemeClr>
                </a:solidFill>
              </a:rPr>
              <a:t>Här visas resultat per fråga, dvs andelen av alla svarande som valt respektive svarsalternativ. </a:t>
            </a:r>
            <a:br/>
            <a:r>
              <a:rPr lang="sv-SE" sz="1400" spc="50" noProof="1">
                <a:solidFill>
                  <a:schemeClr val="tx1">
                    <a:lumMod val="75000"/>
                    <a:lumOff val="25000"/>
                  </a:schemeClr>
                </a:solidFill>
              </a:rPr>
              <a:t>I kolumnen till höger visas frågans medelvärde för detta år, förra årets undersökning samt medelvärdet för GR.</a:t>
            </a:r>
            <a:endParaRPr sz="1400" dirty="0">
              <a:solidFill>
                <a:schemeClr val="tx1">
                  <a:lumMod val="75000"/>
                  <a:lumOff val="25000"/>
                </a:schemeClr>
              </a:solidFill>
            </a:endParaRPr>
          </a:p>
        </p:txBody>
      </p:sp>
      <p:grpSp>
        <p:nvGrpSpPr>
          <p:cNvPr id="70" name="Footer"/>
          <p:cNvGrpSpPr/>
          <p:nvPr/>
        </p:nvGrpSpPr>
        <p:grpSpPr>
          <a:xfrm>
            <a:off x="108000" y="6372000"/>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Göteborg</a:t>
              </a:r>
              <a:br/>
              <a:r>
                <a:rPr lang="en-GB" sz="1050" spc="50" noProof="1">
                  <a:solidFill>
                    <a:schemeClr val="tx1">
                      <a:lumMod val="249351"/>
                    </a:schemeClr>
                  </a:solidFill>
                </a:rPr>
                <a:t>och bygger på svar från 11730 vårdnadshavare av 20938 möjliga, dvs 56.0%</a:t>
              </a: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338618"/>
            <a:ext cx="8460000" cy="1072024"/>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100" i="1" spc="50" noProof="1">
                  <a:solidFill>
                    <a:schemeClr val="tx1">
                      <a:lumMod val="166234"/>
                    </a:schemeClr>
                  </a:solidFill>
                </a:rPr>
                <a:t>Varje färgat fält motsvarar ett svarsalternativ. I fältet visas procentandelen av de svarande som har valt det svarsalternativet.</a:t>
              </a:r>
              <a:br/>
              <a:r>
                <a:rPr lang="en-GB" sz="1100" i="1" spc="50" noProof="1">
                  <a:solidFill>
                    <a:schemeClr val="tx1">
                      <a:lumMod val="166234"/>
                    </a:schemeClr>
                  </a:solidFill>
                </a:rPr>
                <a:t>I tabellen bredvid stapeldiagrammet redovisas medelvärde för varje fråga, det vill säga ett genomsnittsvärde för alla vårdnadshavares svar. Värdet kan enkelt jämföras med andra medelvärden. Medelvärdet kan i denna undersökning ligga mellan 1 och 7 och ju högre värde desto mer nöjda vårdnadshavare.</a:t>
              </a:r>
            </a:p>
          </p:txBody>
        </p:sp>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6" name="BodyContent"/>
          <p:cNvGrpSpPr/>
          <p:nvPr/>
        </p:nvGrpSpPr>
        <p:grpSpPr>
          <a:xfrm>
            <a:off x="720000" y="1976007"/>
            <a:ext cx="8136000" cy="4356000"/>
            <a:chOff x="720000" y="1296000"/>
            <a:chExt cx="8136000" cy="4356000"/>
          </a:xfrm>
        </p:grpSpPr>
        <p:graphicFrame>
          <p:nvGraphicFramePr>
            <p:cNvPr id="5002" name="BodyContentTable"/>
            <p:cNvGraphicFramePr>
              <a:graphicFrameLocks/>
            </p:cNvGraphicFramePr>
            <p:nvPr/>
          </p:nvGraphicFramePr>
          <p:xfrm>
            <a:off x="720000" y="1296000"/>
            <a:ext cx="8136000" cy="4356000"/>
          </p:xfrm>
          <a:graphic>
            <a:graphicData uri="http://schemas.openxmlformats.org/drawingml/2006/table">
              <a:tbl>
                <a:tblPr/>
                <a:tblGrid>
                  <a:gridCol w="3060000">
                    <a:extLst>
                      <a:ext uri="{9D8B030D-6E8A-4147-A177-3AD203B41FA5}">
                        <a16:colId xmlns:a16="http://schemas.microsoft.com/office/drawing/2014/main" val="20000"/>
                      </a:ext>
                    </a:extLst>
                  </a:gridCol>
                  <a:gridCol w="1440000">
                    <a:extLst>
                      <a:ext uri="{9D8B030D-6E8A-4147-A177-3AD203B41FA5}">
                        <a16:colId xmlns:a16="http://schemas.microsoft.com/office/drawing/2014/main" val="20001"/>
                      </a:ext>
                    </a:extLst>
                  </a:gridCol>
                  <a:gridCol w="1440000">
                    <a:extLst>
                      <a:ext uri="{9D8B030D-6E8A-4147-A177-3AD203B41FA5}">
                        <a16:colId xmlns:a16="http://schemas.microsoft.com/office/drawing/2014/main" val="20002"/>
                      </a:ext>
                    </a:extLst>
                  </a:gridCol>
                  <a:gridCol w="540000">
                    <a:extLst>
                      <a:ext uri="{9D8B030D-6E8A-4147-A177-3AD203B41FA5}">
                        <a16:colId xmlns:a16="http://schemas.microsoft.com/office/drawing/2014/main" val="20003"/>
                      </a:ext>
                    </a:extLst>
                  </a:gridCol>
                  <a:gridCol w="540000">
                    <a:extLst>
                      <a:ext uri="{9D8B030D-6E8A-4147-A177-3AD203B41FA5}">
                        <a16:colId xmlns:a16="http://schemas.microsoft.com/office/drawing/2014/main" val="20004"/>
                      </a:ext>
                    </a:extLst>
                  </a:gridCol>
                  <a:gridCol w="540000">
                    <a:extLst>
                      <a:ext uri="{9D8B030D-6E8A-4147-A177-3AD203B41FA5}">
                        <a16:colId xmlns:a16="http://schemas.microsoft.com/office/drawing/2014/main" val="20005"/>
                      </a:ext>
                    </a:extLst>
                  </a:gridCol>
                </a:tblGrid>
                <a:tr h="540000">
                  <a:tc>
                    <a:txBody>
                      <a:bodyPr/>
                      <a:lstStyle/>
                      <a:p>
                        <a:pPr algn="r" fontAlgn="b">
                          <a:defRPr spc="50"/>
                        </a:pPr>
                        <a:endParaRPr sz="800" dirty="0"/>
                      </a:p>
                    </a:txBody>
                    <a:tcPr marL="72000" marR="72000" marT="0" marB="0" anchor="b">
                      <a:lnL>
                        <a:noFill/>
                      </a:lnL>
                      <a:lnR>
                        <a:noFill/>
                      </a:lnR>
                      <a:lnT>
                        <a:noFill/>
                      </a:lnT>
                      <a:lnB>
                        <a:solidFill>
                          <a:srgbClr val="DDDDDD"/>
                        </a:solidFill>
                        <a:prstDash val="solid"/>
                        <a:round/>
                        <a:headEnd type="none" w="med" len="med"/>
                        <a:tailEnd type="none" w="med" len="med"/>
                      </a:lnB>
                    </a:tcPr>
                  </a:tc>
                  <a:tc>
                    <a:txBody>
                      <a:bodyPr/>
                      <a:lstStyle/>
                      <a:p>
                        <a:pPr algn="r" fontAlgn="b">
                          <a:defRPr spc="50"/>
                        </a:pPr>
                        <a:endParaRPr sz="800" dirty="0"/>
                      </a:p>
                    </a:txBody>
                    <a:tcPr marL="72000" marR="72000" marT="0" marB="0" anchor="b">
                      <a:lnL>
                        <a:noFill/>
                      </a:lnL>
                      <a:lnR>
                        <a:noFill/>
                      </a:lnR>
                      <a:lnT>
                        <a:noFill/>
                      </a:lnT>
                      <a:lnB>
                        <a:solidFill>
                          <a:srgbClr val="DDDDDD"/>
                        </a:solidFill>
                        <a:prstDash val="solid"/>
                        <a:round/>
                        <a:headEnd type="none" w="med" len="med"/>
                        <a:tailEnd type="none" w="med" len="med"/>
                      </a:lnB>
                    </a:tcPr>
                  </a:tc>
                  <a:tc>
                    <a:txBody>
                      <a:bodyPr/>
                      <a:lstStyle/>
                      <a:p>
                        <a:pPr algn="r" fontAlgn="b">
                          <a:defRPr spc="50"/>
                        </a:pPr>
                        <a:endParaRPr sz="800" dirty="0"/>
                      </a:p>
                    </a:txBody>
                    <a:tcPr marL="72000" marR="72000" marT="0" marB="0" anchor="b">
                      <a:lnL>
                        <a:noFill/>
                      </a:lnL>
                      <a:lnR>
                        <a:noFill/>
                      </a:lnR>
                      <a:lnT>
                        <a:noFill/>
                      </a:lnT>
                      <a:lnB>
                        <a:solidFill>
                          <a:srgbClr val="DDDDDD"/>
                        </a:solidFill>
                        <a:prstDash val="solid"/>
                        <a:round/>
                        <a:headEnd type="none" w="med" len="med"/>
                        <a:tailEnd type="none" w="med" len="med"/>
                      </a:lnB>
                    </a:tcPr>
                  </a:tc>
                  <a:tc>
                    <a:txBody>
                      <a:bodyPr/>
                      <a:lstStyle/>
                      <a:p>
                        <a:pPr algn="r" fontAlgn="b">
                          <a:defRPr spc="50"/>
                        </a:pPr>
                        <a:endParaRPr sz="800" dirty="0"/>
                      </a:p>
                    </a:txBody>
                    <a:tcPr marL="72000" marR="72000" marT="0" marB="0" anchor="b">
                      <a:lnL>
                        <a:noFill/>
                      </a:lnL>
                      <a:lnR>
                        <a:noFill/>
                      </a:lnR>
                      <a:lnT>
                        <a:noFill/>
                      </a:lnT>
                      <a:lnB>
                        <a:solidFill>
                          <a:srgbClr val="DDDDDD"/>
                        </a:solidFill>
                        <a:prstDash val="solid"/>
                        <a:round/>
                        <a:headEnd type="none" w="med" len="med"/>
                        <a:tailEnd type="none" w="med" len="med"/>
                      </a:lnB>
                    </a:tcPr>
                  </a:tc>
                  <a:tc>
                    <a:txBody>
                      <a:bodyPr/>
                      <a:lstStyle/>
                      <a:p>
                        <a:pPr algn="r" fontAlgn="b">
                          <a:defRPr spc="50"/>
                        </a:pPr>
                        <a:endParaRPr sz="800" dirty="0"/>
                      </a:p>
                    </a:txBody>
                    <a:tcPr marL="72000" marR="72000" marT="0" marB="0" anchor="b">
                      <a:lnL>
                        <a:noFill/>
                      </a:lnL>
                      <a:lnR>
                        <a:noFill/>
                      </a:lnR>
                      <a:lnT>
                        <a:noFill/>
                      </a:lnT>
                      <a:lnB>
                        <a:solidFill>
                          <a:srgbClr val="DDDDDD"/>
                        </a:solidFill>
                        <a:prstDash val="solid"/>
                        <a:round/>
                        <a:headEnd type="none" w="med" len="med"/>
                        <a:tailEnd type="none" w="med" len="med"/>
                      </a:lnB>
                    </a:tcPr>
                  </a:tc>
                  <a:tc>
                    <a:txBody>
                      <a:bodyPr/>
                      <a:lstStyle/>
                      <a:p>
                        <a:pPr algn="r" fontAlgn="b">
                          <a:defRPr spc="50"/>
                        </a:pPr>
                        <a:endParaRPr sz="800" dirty="0"/>
                      </a:p>
                    </a:txBody>
                    <a:tcPr marL="72000" marR="72000" marT="0" marB="0" anchor="b">
                      <a:lnL>
                        <a:noFill/>
                      </a:lnL>
                      <a:lnR>
                        <a:noFill/>
                      </a:lnR>
                      <a:lnT>
                        <a:noFill/>
                      </a:lnT>
                      <a:lnB>
                        <a:solidFill>
                          <a:srgbClr val="DDDDDD"/>
                        </a:solidFill>
                        <a:prstDash val="solid"/>
                        <a:round/>
                        <a:headEnd type="none" w="med" len="med"/>
                        <a:tailEnd type="none" w="med" len="med"/>
                      </a:lnB>
                    </a:tcPr>
                  </a:tc>
                  <a:extLst>
                    <a:ext uri="{0D108BD9-81ED-4DB2-BD59-A6C34878D82A}">
                      <a16:rowId xmlns:a16="http://schemas.microsoft.com/office/drawing/2014/main" val="10000"/>
                    </a:ext>
                  </a:extLst>
                </a:tr>
                <a:tr h="540000">
                  <a:tc>
                    <a:txBody>
                      <a:bodyPr/>
                      <a:lstStyle/>
                      <a:p>
                        <a:pPr algn="r" fontAlgn="ctr">
                          <a:defRPr spc="50"/>
                        </a:pPr>
                        <a:endParaRPr sz="900" dirty="0"/>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ctr">
                          <a:defRPr spc="50"/>
                        </a:pPr>
                        <a:endParaRPr sz="900" dirty="0"/>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ctr">
                          <a:defRPr spc="50"/>
                        </a:pPr>
                        <a:endParaRPr sz="900" dirty="0"/>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ctr">
                          <a:defRPr spc="50"/>
                        </a:pPr>
                        <a:r>
                          <a:rPr lang="en-GB" sz="900" spc="50" noProof="1"/>
                          <a:t>5.7</a:t>
                        </a:r>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ctr">
                          <a:defRPr spc="50"/>
                        </a:pPr>
                        <a:r>
                          <a:rPr lang="en-GB" sz="900" spc="50" noProof="1"/>
                          <a:t>5.8</a:t>
                        </a:r>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ctr">
                          <a:defRPr spc="50"/>
                        </a:pPr>
                        <a:r>
                          <a:rPr lang="en-GB" sz="900" spc="50" noProof="1"/>
                          <a:t>5.8</a:t>
                        </a:r>
                      </a:p>
                    </a:txBody>
                    <a:tcPr marL="72000" marR="72000" marT="0" marB="0" anchor="ctr">
                      <a:lnL>
                        <a:noFill/>
                      </a:lnL>
                      <a:lnR>
                        <a:noFill/>
                      </a:lnR>
                      <a:lnT w="9525" cap="flat" cmpd="sng" algn="ctr">
                        <a:solidFill>
                          <a:srgbClr val="DDDDDD"/>
                        </a:solidFill>
                        <a:prstDash val="solid"/>
                        <a:round/>
                        <a:headEnd type="none" w="med" len="med"/>
                        <a:tailEnd type="none" w="med" len="med"/>
                      </a:lnT>
                      <a:lnB>
                        <a:noFill/>
                      </a:lnB>
                    </a:tcPr>
                  </a:tc>
                  <a:extLst>
                    <a:ext uri="{0D108BD9-81ED-4DB2-BD59-A6C34878D82A}">
                      <a16:rowId xmlns:a16="http://schemas.microsoft.com/office/drawing/2014/main" val="10001"/>
                    </a:ext>
                  </a:extLst>
                </a:tr>
                <a:tr h="540000">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r>
                          <a:rPr lang="en-GB" sz="900" spc="50" noProof="1"/>
                          <a:t>5.6</a:t>
                        </a:r>
                      </a:p>
                    </a:txBody>
                    <a:tcPr marL="72000" marR="72000" marT="0" marB="0" anchor="ctr">
                      <a:lnL>
                        <a:noFill/>
                      </a:lnL>
                      <a:lnR>
                        <a:noFill/>
                      </a:lnR>
                      <a:lnT>
                        <a:noFill/>
                      </a:lnT>
                      <a:lnB>
                        <a:noFill/>
                      </a:lnB>
                    </a:tcPr>
                  </a:tc>
                  <a:tc>
                    <a:txBody>
                      <a:bodyPr/>
                      <a:lstStyle/>
                      <a:p>
                        <a:pPr algn="r" fontAlgn="ctr">
                          <a:defRPr spc="50"/>
                        </a:pPr>
                        <a:r>
                          <a:rPr lang="en-GB" sz="900" spc="50" noProof="1"/>
                          <a:t>5.7</a:t>
                        </a:r>
                      </a:p>
                    </a:txBody>
                    <a:tcPr marL="72000" marR="72000" marT="0" marB="0" anchor="ctr">
                      <a:lnL>
                        <a:noFill/>
                      </a:lnL>
                      <a:lnR>
                        <a:noFill/>
                      </a:lnR>
                      <a:lnT>
                        <a:noFill/>
                      </a:lnT>
                      <a:lnB>
                        <a:noFill/>
                      </a:lnB>
                    </a:tcPr>
                  </a:tc>
                  <a:tc>
                    <a:txBody>
                      <a:bodyPr/>
                      <a:lstStyle/>
                      <a:p>
                        <a:pPr algn="r" fontAlgn="ctr">
                          <a:defRPr spc="50"/>
                        </a:pPr>
                        <a:r>
                          <a:rPr lang="en-GB" sz="900" spc="50" noProof="1"/>
                          <a:t>5.8</a:t>
                        </a:r>
                      </a:p>
                    </a:txBody>
                    <a:tcPr marL="72000" marR="72000" marT="0" marB="0" anchor="ctr">
                      <a:lnL>
                        <a:noFill/>
                      </a:lnL>
                      <a:lnR>
                        <a:noFill/>
                      </a:lnR>
                      <a:lnT>
                        <a:noFill/>
                      </a:lnT>
                      <a:lnB>
                        <a:noFill/>
                      </a:lnB>
                    </a:tcPr>
                  </a:tc>
                  <a:extLst>
                    <a:ext uri="{0D108BD9-81ED-4DB2-BD59-A6C34878D82A}">
                      <a16:rowId xmlns:a16="http://schemas.microsoft.com/office/drawing/2014/main" val="10002"/>
                    </a:ext>
                  </a:extLst>
                </a:tr>
                <a:tr h="540000">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r>
                          <a:rPr lang="en-GB" sz="900" spc="50" noProof="1"/>
                          <a:t>5.2</a:t>
                        </a:r>
                      </a:p>
                    </a:txBody>
                    <a:tcPr marL="72000" marR="72000" marT="0" marB="0" anchor="ctr">
                      <a:lnL>
                        <a:noFill/>
                      </a:lnL>
                      <a:lnR>
                        <a:noFill/>
                      </a:lnR>
                      <a:lnT>
                        <a:noFill/>
                      </a:lnT>
                      <a:lnB>
                        <a:noFill/>
                      </a:lnB>
                    </a:tcPr>
                  </a:tc>
                  <a:tc>
                    <a:txBody>
                      <a:bodyPr/>
                      <a:lstStyle/>
                      <a:p>
                        <a:pPr algn="r" fontAlgn="ctr">
                          <a:defRPr spc="50"/>
                        </a:pPr>
                        <a:r>
                          <a:rPr lang="en-GB" sz="900" spc="50" noProof="1"/>
                          <a:t>5.3</a:t>
                        </a:r>
                      </a:p>
                    </a:txBody>
                    <a:tcPr marL="72000" marR="72000" marT="0" marB="0" anchor="ctr">
                      <a:lnL>
                        <a:noFill/>
                      </a:lnL>
                      <a:lnR>
                        <a:noFill/>
                      </a:lnR>
                      <a:lnT>
                        <a:noFill/>
                      </a:lnT>
                      <a:lnB>
                        <a:noFill/>
                      </a:lnB>
                    </a:tcPr>
                  </a:tc>
                  <a:tc>
                    <a:txBody>
                      <a:bodyPr/>
                      <a:lstStyle/>
                      <a:p>
                        <a:pPr algn="r" fontAlgn="ctr">
                          <a:defRPr spc="50"/>
                        </a:pPr>
                        <a:r>
                          <a:rPr lang="en-GB" sz="900" spc="50" noProof="1"/>
                          <a:t>5.4</a:t>
                        </a:r>
                      </a:p>
                    </a:txBody>
                    <a:tcPr marL="72000" marR="72000" marT="0" marB="0" anchor="ctr">
                      <a:lnL>
                        <a:noFill/>
                      </a:lnL>
                      <a:lnR>
                        <a:noFill/>
                      </a:lnR>
                      <a:lnT>
                        <a:noFill/>
                      </a:lnT>
                      <a:lnB>
                        <a:noFill/>
                      </a:lnB>
                    </a:tcPr>
                  </a:tc>
                  <a:extLst>
                    <a:ext uri="{0D108BD9-81ED-4DB2-BD59-A6C34878D82A}">
                      <a16:rowId xmlns:a16="http://schemas.microsoft.com/office/drawing/2014/main" val="10003"/>
                    </a:ext>
                  </a:extLst>
                </a:tr>
                <a:tr h="540000">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endParaRPr sz="900" dirty="0"/>
                      </a:p>
                    </a:txBody>
                    <a:tcPr marL="72000" marR="72000" marT="0" marB="0" anchor="ctr">
                      <a:lnL>
                        <a:noFill/>
                      </a:lnL>
                      <a:lnR>
                        <a:noFill/>
                      </a:lnR>
                      <a:lnT>
                        <a:noFill/>
                      </a:lnT>
                      <a:lnB>
                        <a:noFill/>
                      </a:lnB>
                    </a:tcPr>
                  </a:tc>
                  <a:tc>
                    <a:txBody>
                      <a:bodyPr/>
                      <a:lstStyle/>
                      <a:p>
                        <a:pPr algn="r" fontAlgn="ctr">
                          <a:defRPr spc="50"/>
                        </a:pPr>
                        <a:r>
                          <a:rPr lang="en-GB" sz="900" spc="50" noProof="1"/>
                          <a:t>4.9</a:t>
                        </a:r>
                      </a:p>
                    </a:txBody>
                    <a:tcPr marL="72000" marR="72000" marT="0" marB="0" anchor="ctr">
                      <a:lnL>
                        <a:noFill/>
                      </a:lnL>
                      <a:lnR>
                        <a:noFill/>
                      </a:lnR>
                      <a:lnT>
                        <a:noFill/>
                      </a:lnT>
                      <a:lnB>
                        <a:noFill/>
                      </a:lnB>
                    </a:tcPr>
                  </a:tc>
                  <a:tc>
                    <a:txBody>
                      <a:bodyPr/>
                      <a:lstStyle/>
                      <a:p>
                        <a:pPr algn="r" fontAlgn="ctr">
                          <a:defRPr spc="50"/>
                        </a:pPr>
                        <a:r>
                          <a:rPr lang="en-GB" sz="900" spc="50" noProof="1"/>
                          <a:t>4.9</a:t>
                        </a:r>
                      </a:p>
                    </a:txBody>
                    <a:tcPr marL="72000" marR="72000" marT="0" marB="0" anchor="ctr">
                      <a:lnL>
                        <a:noFill/>
                      </a:lnL>
                      <a:lnR>
                        <a:noFill/>
                      </a:lnR>
                      <a:lnT>
                        <a:noFill/>
                      </a:lnT>
                      <a:lnB>
                        <a:noFill/>
                      </a:lnB>
                    </a:tcPr>
                  </a:tc>
                  <a:tc>
                    <a:txBody>
                      <a:bodyPr/>
                      <a:lstStyle/>
                      <a:p>
                        <a:pPr algn="r" fontAlgn="ctr">
                          <a:defRPr spc="50"/>
                        </a:pPr>
                        <a:r>
                          <a:rPr lang="en-GB" sz="900" spc="50" noProof="1"/>
                          <a:t>5.0</a:t>
                        </a:r>
                      </a:p>
                    </a:txBody>
                    <a:tcPr marL="72000" marR="72000" marT="0" marB="0" anchor="ctr">
                      <a:lnL>
                        <a:noFill/>
                      </a:lnL>
                      <a:lnR>
                        <a:noFill/>
                      </a:lnR>
                      <a:lnT>
                        <a:noFill/>
                      </a:lnT>
                      <a:lnB>
                        <a:noFill/>
                      </a:lnB>
                    </a:tcPr>
                  </a:tc>
                  <a:extLst>
                    <a:ext uri="{0D108BD9-81ED-4DB2-BD59-A6C34878D82A}">
                      <a16:rowId xmlns:a16="http://schemas.microsoft.com/office/drawing/2014/main" val="10004"/>
                    </a:ext>
                  </a:extLst>
                </a:tr>
                <a:tr h="540000">
                  <a:tc>
                    <a:txBody>
                      <a:bodyPr/>
                      <a:lstStyle/>
                      <a:p>
                        <a:pPr algn="r" fontAlgn="ctr">
                          <a:defRPr spc="50"/>
                        </a:pPr>
                        <a:endParaRPr sz="900" dirty="0"/>
                      </a:p>
                    </a:txBody>
                    <a:tcPr marL="72000" marR="72000" marT="0" marB="0" anchor="ctr">
                      <a:lnL>
                        <a:noFill/>
                      </a:lnL>
                      <a:lnR>
                        <a:noFill/>
                      </a:lnR>
                      <a:lnT>
                        <a:noFill/>
                      </a:lnT>
                      <a:lnB>
                        <a:solidFill>
                          <a:srgbClr val="DDDDDD"/>
                        </a:solidFill>
                        <a:prstDash val="solid"/>
                        <a:round/>
                        <a:headEnd type="none" w="med" len="med"/>
                        <a:tailEnd type="none" w="med" len="med"/>
                      </a:lnB>
                    </a:tcPr>
                  </a:tc>
                  <a:tc>
                    <a:txBody>
                      <a:bodyPr/>
                      <a:lstStyle/>
                      <a:p>
                        <a:pPr algn="r" fontAlgn="ctr">
                          <a:defRPr spc="50"/>
                        </a:pPr>
                        <a:endParaRPr sz="900" dirty="0"/>
                      </a:p>
                    </a:txBody>
                    <a:tcPr marL="72000" marR="72000" marT="0" marB="0" anchor="ctr">
                      <a:lnL>
                        <a:noFill/>
                      </a:lnL>
                      <a:lnR>
                        <a:noFill/>
                      </a:lnR>
                      <a:lnT>
                        <a:noFill/>
                      </a:lnT>
                      <a:lnB>
                        <a:solidFill>
                          <a:srgbClr val="DDDDDD"/>
                        </a:solidFill>
                        <a:prstDash val="solid"/>
                        <a:round/>
                        <a:headEnd type="none" w="med" len="med"/>
                        <a:tailEnd type="none" w="med" len="med"/>
                      </a:lnB>
                    </a:tcPr>
                  </a:tc>
                  <a:tc>
                    <a:txBody>
                      <a:bodyPr/>
                      <a:lstStyle/>
                      <a:p>
                        <a:pPr algn="r" fontAlgn="ctr">
                          <a:defRPr spc="50"/>
                        </a:pPr>
                        <a:endParaRPr sz="900" dirty="0"/>
                      </a:p>
                    </a:txBody>
                    <a:tcPr marL="72000" marR="72000" marT="0" marB="0" anchor="ctr">
                      <a:lnL>
                        <a:noFill/>
                      </a:lnL>
                      <a:lnR>
                        <a:noFill/>
                      </a:lnR>
                      <a:lnT>
                        <a:noFill/>
                      </a:lnT>
                      <a:lnB>
                        <a:solidFill>
                          <a:srgbClr val="DDDDDD"/>
                        </a:solidFill>
                        <a:prstDash val="solid"/>
                        <a:round/>
                        <a:headEnd type="none" w="med" len="med"/>
                        <a:tailEnd type="none" w="med" len="med"/>
                      </a:lnB>
                    </a:tcPr>
                  </a:tc>
                  <a:tc>
                    <a:txBody>
                      <a:bodyPr/>
                      <a:lstStyle/>
                      <a:p>
                        <a:pPr algn="r" fontAlgn="ctr">
                          <a:defRPr spc="50"/>
                        </a:pPr>
                        <a:r>
                          <a:rPr lang="en-GB" sz="900" spc="50" noProof="1"/>
                          <a:t>5.6</a:t>
                        </a:r>
                      </a:p>
                    </a:txBody>
                    <a:tcPr marL="72000" marR="72000" marT="0" marB="0" anchor="ctr">
                      <a:lnL>
                        <a:noFill/>
                      </a:lnL>
                      <a:lnR>
                        <a:noFill/>
                      </a:lnR>
                      <a:lnT>
                        <a:noFill/>
                      </a:lnT>
                      <a:lnB>
                        <a:solidFill>
                          <a:srgbClr val="DDDDDD"/>
                        </a:solidFill>
                        <a:prstDash val="solid"/>
                        <a:round/>
                        <a:headEnd type="none" w="med" len="med"/>
                        <a:tailEnd type="none" w="med" len="med"/>
                      </a:lnB>
                    </a:tcPr>
                  </a:tc>
                  <a:tc>
                    <a:txBody>
                      <a:bodyPr/>
                      <a:lstStyle/>
                      <a:p>
                        <a:pPr algn="r" fontAlgn="ctr">
                          <a:defRPr spc="50"/>
                        </a:pPr>
                        <a:r>
                          <a:rPr lang="en-GB" sz="900" spc="50" noProof="1"/>
                          <a:t>5.6</a:t>
                        </a:r>
                      </a:p>
                    </a:txBody>
                    <a:tcPr marL="72000" marR="72000" marT="0" marB="0" anchor="ctr">
                      <a:lnL>
                        <a:noFill/>
                      </a:lnL>
                      <a:lnR>
                        <a:noFill/>
                      </a:lnR>
                      <a:lnT>
                        <a:noFill/>
                      </a:lnT>
                      <a:lnB>
                        <a:solidFill>
                          <a:srgbClr val="DDDDDD"/>
                        </a:solidFill>
                        <a:prstDash val="solid"/>
                        <a:round/>
                        <a:headEnd type="none" w="med" len="med"/>
                        <a:tailEnd type="none" w="med" len="med"/>
                      </a:lnB>
                    </a:tcPr>
                  </a:tc>
                  <a:tc>
                    <a:txBody>
                      <a:bodyPr/>
                      <a:lstStyle/>
                      <a:p>
                        <a:pPr algn="r" fontAlgn="ctr">
                          <a:defRPr spc="50"/>
                        </a:pPr>
                        <a:r>
                          <a:rPr lang="en-GB" sz="900" spc="50" noProof="1"/>
                          <a:t>5.7</a:t>
                        </a:r>
                      </a:p>
                    </a:txBody>
                    <a:tcPr marL="72000" marR="72000" marT="0" marB="0" anchor="ctr">
                      <a:lnL>
                        <a:noFill/>
                      </a:lnL>
                      <a:lnR>
                        <a:noFill/>
                      </a:lnR>
                      <a:lnT>
                        <a:noFill/>
                      </a:lnT>
                      <a:lnB>
                        <a:solidFill>
                          <a:srgbClr val="DDDDDD"/>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04" name="Cell_1_4_1_4"/>
            <p:cNvSpPr txBox="1"/>
            <p:nvPr/>
          </p:nvSpPr>
          <p:spPr>
            <a:xfrm>
              <a:off x="6660000" y="1296000"/>
              <a:ext cx="54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b">
              <a:normAutofit/>
            </a:bodyPr>
            <a:lstStyle/>
            <a:p>
              <a:pPr algn="r" fontAlgn="b">
                <a:defRPr spc="50"/>
              </a:pPr>
              <a:r>
                <a:rPr lang="en-GB" sz="800" b="1" spc="50" noProof="1"/>
                <a:t>2016</a:t>
              </a:r>
            </a:p>
          </p:txBody>
        </p:sp>
        <p:sp>
          <p:nvSpPr>
            <p:cNvPr id="105" name="Cell_1_5_1_5"/>
            <p:cNvSpPr txBox="1"/>
            <p:nvPr/>
          </p:nvSpPr>
          <p:spPr>
            <a:xfrm>
              <a:off x="7200000" y="1296000"/>
              <a:ext cx="54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b">
              <a:normAutofit/>
            </a:bodyPr>
            <a:lstStyle/>
            <a:p>
              <a:pPr algn="r" fontAlgn="b">
                <a:defRPr spc="50"/>
              </a:pPr>
              <a:r>
                <a:rPr lang="en-GB" sz="800" b="1" spc="50" noProof="1"/>
                <a:t>2015</a:t>
              </a:r>
            </a:p>
          </p:txBody>
        </p:sp>
        <p:sp>
          <p:nvSpPr>
            <p:cNvPr id="106" name="Cell_1_6_1_6"/>
            <p:cNvSpPr txBox="1"/>
            <p:nvPr/>
          </p:nvSpPr>
          <p:spPr>
            <a:xfrm>
              <a:off x="7740000" y="1296000"/>
              <a:ext cx="54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b">
              <a:normAutofit/>
            </a:bodyPr>
            <a:lstStyle/>
            <a:p>
              <a:pPr algn="r" fontAlgn="b">
                <a:defRPr spc="50"/>
              </a:pPr>
              <a:r>
                <a:rPr lang="en-GB" sz="800" b="1" spc="50" noProof="1"/>
                <a:t>GR</a:t>
              </a:r>
            </a:p>
          </p:txBody>
        </p:sp>
        <p:sp>
          <p:nvSpPr>
            <p:cNvPr id="201" name="Cell_2_1_2_1"/>
            <p:cNvSpPr txBox="1"/>
            <p:nvPr/>
          </p:nvSpPr>
          <p:spPr>
            <a:xfrm>
              <a:off x="720000" y="1836000"/>
              <a:ext cx="306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r" fontAlgn="ctr">
                <a:defRPr spc="50"/>
              </a:pPr>
              <a:r>
                <a:rPr lang="en-GB" sz="900" spc="50" noProof="1"/>
                <a:t>Förskolan ska vara rolig, trygg och lärorik för alla barn</a:t>
              </a:r>
            </a:p>
          </p:txBody>
        </p:sp>
        <p:sp>
          <p:nvSpPr>
            <p:cNvPr id="301" name="Cell_3_1_3_1"/>
            <p:cNvSpPr txBox="1"/>
            <p:nvPr/>
          </p:nvSpPr>
          <p:spPr>
            <a:xfrm>
              <a:off x="720000" y="2376000"/>
              <a:ext cx="306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r" fontAlgn="ctr">
                <a:defRPr spc="50"/>
              </a:pPr>
              <a:r>
                <a:rPr lang="en-GB" sz="900" spc="50" noProof="1"/>
                <a:t>Personalen tar väl hand om mitt barn</a:t>
              </a:r>
            </a:p>
          </p:txBody>
        </p:sp>
        <p:sp>
          <p:nvSpPr>
            <p:cNvPr id="401" name="Cell_4_1_4_1"/>
            <p:cNvSpPr txBox="1"/>
            <p:nvPr/>
          </p:nvSpPr>
          <p:spPr>
            <a:xfrm>
              <a:off x="720000" y="2916000"/>
              <a:ext cx="306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r" fontAlgn="ctr">
                <a:defRPr spc="50"/>
              </a:pPr>
              <a:r>
                <a:rPr lang="en-GB" sz="900" spc="50" noProof="1"/>
                <a:t>Personalen ska ge föräldrar tydlig information</a:t>
              </a:r>
            </a:p>
          </p:txBody>
        </p:sp>
        <p:sp>
          <p:nvSpPr>
            <p:cNvPr id="501" name="Cell_5_1_5_1"/>
            <p:cNvSpPr txBox="1"/>
            <p:nvPr/>
          </p:nvSpPr>
          <p:spPr>
            <a:xfrm>
              <a:off x="720000" y="3456000"/>
              <a:ext cx="306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r" fontAlgn="ctr">
                <a:defRPr spc="50"/>
              </a:pPr>
              <a:r>
                <a:rPr lang="en-GB" sz="900" spc="50" noProof="1"/>
                <a:t>Föräldrar ska kunna vara med och påverka arbetet i fsk</a:t>
              </a:r>
            </a:p>
          </p:txBody>
        </p:sp>
        <p:sp>
          <p:nvSpPr>
            <p:cNvPr id="601" name="Cell_6_1_6_1"/>
            <p:cNvSpPr txBox="1"/>
            <p:nvPr/>
          </p:nvSpPr>
          <p:spPr>
            <a:xfrm>
              <a:off x="720000" y="3996000"/>
              <a:ext cx="3060000" cy="540000"/>
            </a:xfrm>
            <a:prstGeom prst="rect">
              <a:avLst/>
            </a:prstGeom>
            <a:noFill/>
          </p:spPr>
          <p:style>
            <a:lnRef idx="0">
              <a:scrgbClr r="0" g="0" b="0"/>
            </a:lnRef>
            <a:fillRef idx="0">
              <a:scrgbClr r="0" g="0" b="0"/>
            </a:fillRef>
            <a:effectRef idx="0">
              <a:scrgbClr r="0" g="0" b="0"/>
            </a:effectRef>
            <a:fontRef idx="minor"/>
          </p:style>
          <p:txBody>
            <a:bodyPr vertOverflow="clip" wrap="square" lIns="0" tIns="0" rIns="72000" bIns="0" anchor="ctr">
              <a:normAutofit/>
            </a:bodyPr>
            <a:lstStyle/>
            <a:p>
              <a:pPr algn="r" fontAlgn="ctr">
                <a:defRPr spc="50"/>
              </a:pPr>
              <a:r>
                <a:rPr lang="en-GB" sz="900" spc="50" noProof="1"/>
                <a:t>Barnen ska möta personal som de känner</a:t>
              </a:r>
            </a:p>
          </p:txBody>
        </p:sp>
        <p:graphicFrame>
          <p:nvGraphicFramePr>
            <p:cNvPr id="3" name="Chart_2_2_2_3"/>
            <p:cNvGraphicFramePr>
              <a:graphicFrameLocks/>
            </p:cNvGraphicFramePr>
            <p:nvPr/>
          </p:nvGraphicFramePr>
          <p:xfrm>
            <a:off x="3780000" y="1836000"/>
            <a:ext cx="2880000" cy="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003" name="Chart_3_2_3_3"/>
            <p:cNvGraphicFramePr>
              <a:graphicFrameLocks/>
            </p:cNvGraphicFramePr>
            <p:nvPr/>
          </p:nvGraphicFramePr>
          <p:xfrm>
            <a:off x="3780000" y="2376000"/>
            <a:ext cx="2880000" cy="54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004" name="Chart_4_2_4_3"/>
            <p:cNvGraphicFramePr>
              <a:graphicFrameLocks/>
            </p:cNvGraphicFramePr>
            <p:nvPr/>
          </p:nvGraphicFramePr>
          <p:xfrm>
            <a:off x="3780000" y="2916000"/>
            <a:ext cx="2880000" cy="54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005" name="Chart_5_2_5_3"/>
            <p:cNvGraphicFramePr>
              <a:graphicFrameLocks/>
            </p:cNvGraphicFramePr>
            <p:nvPr/>
          </p:nvGraphicFramePr>
          <p:xfrm>
            <a:off x="3780000" y="3456000"/>
            <a:ext cx="2880000" cy="54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006" name="Chart_6_2_6_3"/>
            <p:cNvGraphicFramePr>
              <a:graphicFrameLocks/>
            </p:cNvGraphicFramePr>
            <p:nvPr/>
          </p:nvGraphicFramePr>
          <p:xfrm>
            <a:off x="3780000" y="3996000"/>
            <a:ext cx="2880000" cy="2700000"/>
          </p:xfrm>
          <a:graphic>
            <a:graphicData uri="http://schemas.openxmlformats.org/drawingml/2006/chart">
              <c:chart xmlns:c="http://schemas.openxmlformats.org/drawingml/2006/chart" xmlns:r="http://schemas.openxmlformats.org/officeDocument/2006/relationships" r:id="rId6"/>
            </a:graphicData>
          </a:graphic>
        </p:graphicFrame>
      </p:grpSp>
      <p:grpSp>
        <p:nvGrpSpPr>
          <p:cNvPr id="12" name="Grupp 11"/>
          <p:cNvGrpSpPr/>
          <p:nvPr/>
        </p:nvGrpSpPr>
        <p:grpSpPr>
          <a:xfrm>
            <a:off x="3713020" y="1644568"/>
            <a:ext cx="2982979" cy="398954"/>
            <a:chOff x="3713020" y="1644568"/>
            <a:chExt cx="2982979" cy="398954"/>
          </a:xfrm>
        </p:grpSpPr>
        <p:pic>
          <p:nvPicPr>
            <p:cNvPr id="11" name="Bildobjekt 10"/>
            <p:cNvPicPr>
              <a:picLocks noChangeAspect="1"/>
            </p:cNvPicPr>
            <p:nvPr/>
          </p:nvPicPr>
          <p:blipFill>
            <a:blip r:embed="rId7"/>
            <a:stretch>
              <a:fillRect/>
            </a:stretch>
          </p:blipFill>
          <p:spPr>
            <a:xfrm>
              <a:off x="3713020" y="1644568"/>
              <a:ext cx="2637744" cy="196125"/>
            </a:xfrm>
            <a:prstGeom prst="rect">
              <a:avLst/>
            </a:prstGeom>
          </p:spPr>
        </p:pic>
        <p:pic>
          <p:nvPicPr>
            <p:cNvPr id="5" name="Bildobjekt 4"/>
            <p:cNvPicPr>
              <a:picLocks noChangeAspect="1"/>
            </p:cNvPicPr>
            <p:nvPr/>
          </p:nvPicPr>
          <p:blipFill>
            <a:blip r:embed="rId8"/>
            <a:stretch>
              <a:fillRect/>
            </a:stretch>
          </p:blipFill>
          <p:spPr>
            <a:xfrm>
              <a:off x="3816002" y="1808699"/>
              <a:ext cx="2879997" cy="234823"/>
            </a:xfrm>
            <a:prstGeom prst="rect">
              <a:avLst/>
            </a:prstGeom>
          </p:spPr>
        </p:pic>
      </p:grpSp>
    </p:spTree>
    <p:extLst>
      <p:ext uri="{BB962C8B-B14F-4D97-AF65-F5344CB8AC3E}">
        <p14:creationId xmlns:p14="http://schemas.microsoft.com/office/powerpoint/2010/main" val="3690149021"/>
      </p:ext>
    </p:extLst>
  </p:cSld>
  <p:clrMapOvr>
    <a:masterClrMapping/>
  </p:clrMapOvr>
</p:sld>
</file>

<file path=ppt/theme/theme1.xml><?xml version="1.0" encoding="utf-8"?>
<a:theme xmlns:a="http://schemas.openxmlformats.org/drawingml/2006/main" name="ADP Theme">
  <a:themeElements>
    <a:clrScheme name="ADPeter2014">
      <a:dk1>
        <a:srgbClr val="4D4D4D"/>
      </a:dk1>
      <a:lt1>
        <a:srgbClr val="FFFFFF"/>
      </a:lt1>
      <a:dk2>
        <a:srgbClr val="333333"/>
      </a:dk2>
      <a:lt2>
        <a:srgbClr val="EEECE1"/>
      </a:lt2>
      <a:accent1>
        <a:srgbClr val="71B6DA"/>
      </a:accent1>
      <a:accent2>
        <a:srgbClr val="DEA167"/>
      </a:accent2>
      <a:accent3>
        <a:srgbClr val="AAAA74"/>
      </a:accent3>
      <a:accent4>
        <a:srgbClr val="968D86"/>
      </a:accent4>
      <a:accent5>
        <a:srgbClr val="DF6C55"/>
      </a:accent5>
      <a:accent6>
        <a:srgbClr val="F79646"/>
      </a:accent6>
      <a:hlink>
        <a:srgbClr val="71B6DA"/>
      </a:hlink>
      <a:folHlink>
        <a:srgbClr val="968D8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npassad formgivning skol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1114</Words>
  <Application>Microsoft Office PowerPoint</Application>
  <PresentationFormat>A4 (210 x 297 mm)</PresentationFormat>
  <Paragraphs>321</Paragraphs>
  <Slides>16</Slides>
  <Notes>0</Notes>
  <HiddenSlides>1</HiddenSlides>
  <MMClips>0</MMClips>
  <ScaleCrop>false</ScaleCrop>
  <HeadingPairs>
    <vt:vector size="6" baseType="variant">
      <vt:variant>
        <vt:lpstr>Använt teckensnitt</vt:lpstr>
      </vt:variant>
      <vt:variant>
        <vt:i4>3</vt:i4>
      </vt:variant>
      <vt:variant>
        <vt:lpstr>Tema</vt:lpstr>
      </vt:variant>
      <vt:variant>
        <vt:i4>2</vt:i4>
      </vt:variant>
      <vt:variant>
        <vt:lpstr>Bildrubriker</vt:lpstr>
      </vt:variant>
      <vt:variant>
        <vt:i4>16</vt:i4>
      </vt:variant>
    </vt:vector>
  </HeadingPairs>
  <TitlesOfParts>
    <vt:vector size="21" baseType="lpstr">
      <vt:lpstr>Arial</vt:lpstr>
      <vt:lpstr>Calibri</vt:lpstr>
      <vt:lpstr>Calibri Light</vt:lpstr>
      <vt:lpstr>ADP Theme</vt:lpstr>
      <vt:lpstr>Anpassad formgivning skola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Karin Tidlund</cp:lastModifiedBy>
  <cp:revision>1</cp:revision>
  <dcterms:created xsi:type="dcterms:W3CDTF">2017-02-07T09:06:14Z</dcterms:created>
  <dcterms:modified xsi:type="dcterms:W3CDTF">2017-02-07T09:06:56Z</dcterms:modified>
</cp:coreProperties>
</file>